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4.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5.xml" ContentType="application/vnd.openxmlformats-officedocument.presentationml.notesSl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handoutMasterIdLst>
    <p:handoutMasterId r:id="rId24"/>
  </p:handoutMasterIdLst>
  <p:sldIdLst>
    <p:sldId id="259" r:id="rId2"/>
    <p:sldId id="401" r:id="rId3"/>
    <p:sldId id="414" r:id="rId4"/>
    <p:sldId id="416" r:id="rId5"/>
    <p:sldId id="374" r:id="rId6"/>
    <p:sldId id="406" r:id="rId7"/>
    <p:sldId id="443" r:id="rId8"/>
    <p:sldId id="405" r:id="rId9"/>
    <p:sldId id="448" r:id="rId10"/>
    <p:sldId id="449" r:id="rId11"/>
    <p:sldId id="417" r:id="rId12"/>
    <p:sldId id="428" r:id="rId13"/>
    <p:sldId id="429" r:id="rId14"/>
    <p:sldId id="430" r:id="rId15"/>
    <p:sldId id="431" r:id="rId16"/>
    <p:sldId id="432" r:id="rId17"/>
    <p:sldId id="433" r:id="rId18"/>
    <p:sldId id="427" r:id="rId19"/>
    <p:sldId id="451" r:id="rId20"/>
    <p:sldId id="450" r:id="rId21"/>
    <p:sldId id="336" r:id="rId22"/>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FF5050"/>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6" autoAdjust="0"/>
    <p:restoredTop sz="94524" autoAdjust="0"/>
  </p:normalViewPr>
  <p:slideViewPr>
    <p:cSldViewPr snapToGrid="0">
      <p:cViewPr varScale="1">
        <p:scale>
          <a:sx n="144" d="100"/>
          <a:sy n="144" d="100"/>
        </p:scale>
        <p:origin x="2322" y="102"/>
      </p:cViewPr>
      <p:guideLst/>
    </p:cSldViewPr>
  </p:slideViewPr>
  <p:outlineViewPr>
    <p:cViewPr>
      <p:scale>
        <a:sx n="33" d="100"/>
        <a:sy n="33" d="100"/>
      </p:scale>
      <p:origin x="0" y="-200"/>
    </p:cViewPr>
  </p:outlineViewPr>
  <p:notesTextViewPr>
    <p:cViewPr>
      <p:scale>
        <a:sx n="1" d="1"/>
        <a:sy n="1" d="1"/>
      </p:scale>
      <p:origin x="0" y="0"/>
    </p:cViewPr>
  </p:notesTextViewPr>
  <p:sorterViewPr>
    <p:cViewPr varScale="1">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oleObject" Target="file:///\\tamuqfiles\internal\Student%20Affairs\Travel\Student%20Travel%20Tracking\Hazem%20Presentation%20Data%20Graphs%20SP22.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tamuqfiles\internal\Student%20Affairs\Travel\Student%20Travel%20Tracking\Hazem%20Presentation%20Data%20Graphs%20SP22.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tamuqfiles\internal\Student%20Affairs\Travel\Student%20Travel%20Tracking\Hazem%20Presentation%20Data%20Graphs%20SP22.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tamuqfiles\internal\Student%20Affairs\Travel\Student%20Travel%20Tracking\Hazem%20Presentation%20Data%20Graphs%20SP22.xlsx"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file:///\\tamuqfiles\internal\Student%20Affairs\Travel\Student%20Travel%20Tracking\Hazem%20Presentation%20Data%20Graphs%20SP22.xlsx" TargetMode="External"/><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oleObject" Target="file:///I:\Records\Cross-Registration.Transient\X%20Annual%20Data\Cross%20Registration%20Data.xlsx" TargetMode="External"/><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oleObject" Target="file:///I:\Records\Cross-Registration.Transient\X%20Annual%20Data\TAMUQ%20EC%20Cross%20Reg%20Requests.xlsx" TargetMode="External"/><Relationship Id="rId2" Type="http://schemas.microsoft.com/office/2011/relationships/chartColorStyle" Target="colors7.xml"/><Relationship Id="rId1" Type="http://schemas.microsoft.com/office/2011/relationships/chartStyle" Target="style7.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a:t>Percentages of Students traveled to College Station</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CS!$A$3:$A$9</c:f>
              <c:numCache>
                <c:formatCode>General</c:formatCode>
                <c:ptCount val="7"/>
                <c:pt idx="0">
                  <c:v>2016</c:v>
                </c:pt>
                <c:pt idx="1">
                  <c:v>2017</c:v>
                </c:pt>
                <c:pt idx="2">
                  <c:v>2018</c:v>
                </c:pt>
                <c:pt idx="3">
                  <c:v>2019</c:v>
                </c:pt>
                <c:pt idx="4">
                  <c:v>2020</c:v>
                </c:pt>
                <c:pt idx="5">
                  <c:v>2021</c:v>
                </c:pt>
                <c:pt idx="6">
                  <c:v>2022</c:v>
                </c:pt>
              </c:numCache>
            </c:numRef>
          </c:cat>
          <c:val>
            <c:numRef>
              <c:f>CS!$B$3:$B$9</c:f>
              <c:numCache>
                <c:formatCode>0%</c:formatCode>
                <c:ptCount val="7"/>
                <c:pt idx="0">
                  <c:v>0.51</c:v>
                </c:pt>
                <c:pt idx="1">
                  <c:v>0.47</c:v>
                </c:pt>
                <c:pt idx="2">
                  <c:v>0.56999999999999995</c:v>
                </c:pt>
                <c:pt idx="3">
                  <c:v>0.52</c:v>
                </c:pt>
                <c:pt idx="4">
                  <c:v>0.44</c:v>
                </c:pt>
                <c:pt idx="5">
                  <c:v>0.38</c:v>
                </c:pt>
                <c:pt idx="6">
                  <c:v>0.4</c:v>
                </c:pt>
              </c:numCache>
            </c:numRef>
          </c:val>
          <c:extLst>
            <c:ext xmlns:c16="http://schemas.microsoft.com/office/drawing/2014/chart" uri="{C3380CC4-5D6E-409C-BE32-E72D297353CC}">
              <c16:uniqueId val="{00000000-01E7-47A0-85D0-9571AD7404B6}"/>
            </c:ext>
          </c:extLst>
        </c:ser>
        <c:dLbls>
          <c:showLegendKey val="0"/>
          <c:showVal val="0"/>
          <c:showCatName val="0"/>
          <c:showSerName val="0"/>
          <c:showPercent val="0"/>
          <c:showBubbleSize val="0"/>
        </c:dLbls>
        <c:gapWidth val="219"/>
        <c:overlap val="-27"/>
        <c:axId val="627784400"/>
        <c:axId val="627784728"/>
      </c:barChart>
      <c:catAx>
        <c:axId val="627784400"/>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627784728"/>
        <c:crosses val="autoZero"/>
        <c:auto val="1"/>
        <c:lblAlgn val="ctr"/>
        <c:lblOffset val="100"/>
        <c:noMultiLvlLbl val="0"/>
      </c:catAx>
      <c:valAx>
        <c:axId val="627784728"/>
        <c:scaling>
          <c:orientation val="minMax"/>
          <c:max val="0.60000000000000009"/>
          <c:min val="0"/>
        </c:scaling>
        <c:delete val="0"/>
        <c:axPos val="l"/>
        <c:majorGridlines>
          <c:spPr>
            <a:ln w="9525" cap="flat" cmpd="sng" algn="ctr">
              <a:solidFill>
                <a:schemeClr val="tx1">
                  <a:lumMod val="15000"/>
                  <a:lumOff val="85000"/>
                </a:schemeClr>
              </a:solidFill>
              <a:round/>
            </a:ln>
            <a:effectLst/>
          </c:spPr>
        </c:majorGridlines>
        <c:numFmt formatCode="0%" sourceLinked="1"/>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62778440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a:t>Percentages of students traveled to College Station</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6.0191380071481483E-2"/>
          <c:y val="0.13989625456774518"/>
          <c:w val="0.7893508241819911"/>
          <c:h val="0.64489048103286872"/>
        </c:manualLayout>
      </c:layout>
      <c:barChart>
        <c:barDir val="col"/>
        <c:grouping val="clustered"/>
        <c:varyColors val="0"/>
        <c:ser>
          <c:idx val="0"/>
          <c:order val="0"/>
          <c:tx>
            <c:strRef>
              <c:f>CS!$A$12</c:f>
              <c:strCache>
                <c:ptCount val="1"/>
                <c:pt idx="0">
                  <c:v>2016</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CS!$B$11:$G$11</c:f>
              <c:strCache>
                <c:ptCount val="6"/>
                <c:pt idx="0">
                  <c:v>Study Abroad</c:v>
                </c:pt>
                <c:pt idx="1">
                  <c:v>Senior Design</c:v>
                </c:pt>
                <c:pt idx="2">
                  <c:v>Student Leadership Exchange</c:v>
                </c:pt>
                <c:pt idx="3">
                  <c:v>Conference</c:v>
                </c:pt>
                <c:pt idx="4">
                  <c:v>Research Exchange</c:v>
                </c:pt>
                <c:pt idx="5">
                  <c:v>Independent Visit/Other</c:v>
                </c:pt>
              </c:strCache>
            </c:strRef>
          </c:cat>
          <c:val>
            <c:numRef>
              <c:f>CS!$B$12:$G$12</c:f>
              <c:numCache>
                <c:formatCode>0%</c:formatCode>
                <c:ptCount val="6"/>
                <c:pt idx="0">
                  <c:v>0.11</c:v>
                </c:pt>
                <c:pt idx="1">
                  <c:v>0.25</c:v>
                </c:pt>
                <c:pt idx="2">
                  <c:v>0.11</c:v>
                </c:pt>
                <c:pt idx="3">
                  <c:v>0.13</c:v>
                </c:pt>
                <c:pt idx="5">
                  <c:v>0.09</c:v>
                </c:pt>
              </c:numCache>
            </c:numRef>
          </c:val>
          <c:extLst>
            <c:ext xmlns:c16="http://schemas.microsoft.com/office/drawing/2014/chart" uri="{C3380CC4-5D6E-409C-BE32-E72D297353CC}">
              <c16:uniqueId val="{00000000-AA8B-42BC-9C98-AAEBABCFFCE3}"/>
            </c:ext>
          </c:extLst>
        </c:ser>
        <c:ser>
          <c:idx val="1"/>
          <c:order val="1"/>
          <c:tx>
            <c:strRef>
              <c:f>CS!$A$13</c:f>
              <c:strCache>
                <c:ptCount val="1"/>
                <c:pt idx="0">
                  <c:v>2017</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CS!$B$11:$G$11</c:f>
              <c:strCache>
                <c:ptCount val="6"/>
                <c:pt idx="0">
                  <c:v>Study Abroad</c:v>
                </c:pt>
                <c:pt idx="1">
                  <c:v>Senior Design</c:v>
                </c:pt>
                <c:pt idx="2">
                  <c:v>Student Leadership Exchange</c:v>
                </c:pt>
                <c:pt idx="3">
                  <c:v>Conference</c:v>
                </c:pt>
                <c:pt idx="4">
                  <c:v>Research Exchange</c:v>
                </c:pt>
                <c:pt idx="5">
                  <c:v>Independent Visit/Other</c:v>
                </c:pt>
              </c:strCache>
            </c:strRef>
          </c:cat>
          <c:val>
            <c:numRef>
              <c:f>CS!$B$13:$G$13</c:f>
              <c:numCache>
                <c:formatCode>0%</c:formatCode>
                <c:ptCount val="6"/>
                <c:pt idx="0">
                  <c:v>0.26</c:v>
                </c:pt>
                <c:pt idx="1">
                  <c:v>0.21</c:v>
                </c:pt>
                <c:pt idx="2">
                  <c:v>0.14000000000000001</c:v>
                </c:pt>
                <c:pt idx="3">
                  <c:v>0.1</c:v>
                </c:pt>
                <c:pt idx="5">
                  <c:v>7.0000000000000007E-2</c:v>
                </c:pt>
              </c:numCache>
            </c:numRef>
          </c:val>
          <c:extLst>
            <c:ext xmlns:c16="http://schemas.microsoft.com/office/drawing/2014/chart" uri="{C3380CC4-5D6E-409C-BE32-E72D297353CC}">
              <c16:uniqueId val="{00000001-AA8B-42BC-9C98-AAEBABCFFCE3}"/>
            </c:ext>
          </c:extLst>
        </c:ser>
        <c:ser>
          <c:idx val="2"/>
          <c:order val="2"/>
          <c:tx>
            <c:strRef>
              <c:f>CS!$A$14</c:f>
              <c:strCache>
                <c:ptCount val="1"/>
                <c:pt idx="0">
                  <c:v>2018</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CS!$B$11:$G$11</c:f>
              <c:strCache>
                <c:ptCount val="6"/>
                <c:pt idx="0">
                  <c:v>Study Abroad</c:v>
                </c:pt>
                <c:pt idx="1">
                  <c:v>Senior Design</c:v>
                </c:pt>
                <c:pt idx="2">
                  <c:v>Student Leadership Exchange</c:v>
                </c:pt>
                <c:pt idx="3">
                  <c:v>Conference</c:v>
                </c:pt>
                <c:pt idx="4">
                  <c:v>Research Exchange</c:v>
                </c:pt>
                <c:pt idx="5">
                  <c:v>Independent Visit/Other</c:v>
                </c:pt>
              </c:strCache>
            </c:strRef>
          </c:cat>
          <c:val>
            <c:numRef>
              <c:f>CS!$B$14:$G$14</c:f>
              <c:numCache>
                <c:formatCode>0%</c:formatCode>
                <c:ptCount val="6"/>
                <c:pt idx="0">
                  <c:v>0.23</c:v>
                </c:pt>
                <c:pt idx="1">
                  <c:v>0.11</c:v>
                </c:pt>
                <c:pt idx="2">
                  <c:v>0.19</c:v>
                </c:pt>
                <c:pt idx="3">
                  <c:v>0.15</c:v>
                </c:pt>
                <c:pt idx="5">
                  <c:v>0.02</c:v>
                </c:pt>
              </c:numCache>
            </c:numRef>
          </c:val>
          <c:extLst>
            <c:ext xmlns:c16="http://schemas.microsoft.com/office/drawing/2014/chart" uri="{C3380CC4-5D6E-409C-BE32-E72D297353CC}">
              <c16:uniqueId val="{00000002-AA8B-42BC-9C98-AAEBABCFFCE3}"/>
            </c:ext>
          </c:extLst>
        </c:ser>
        <c:ser>
          <c:idx val="3"/>
          <c:order val="3"/>
          <c:tx>
            <c:strRef>
              <c:f>CS!$A$15</c:f>
              <c:strCache>
                <c:ptCount val="1"/>
                <c:pt idx="0">
                  <c:v>2019</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CS!$B$11:$G$11</c:f>
              <c:strCache>
                <c:ptCount val="6"/>
                <c:pt idx="0">
                  <c:v>Study Abroad</c:v>
                </c:pt>
                <c:pt idx="1">
                  <c:v>Senior Design</c:v>
                </c:pt>
                <c:pt idx="2">
                  <c:v>Student Leadership Exchange</c:v>
                </c:pt>
                <c:pt idx="3">
                  <c:v>Conference</c:v>
                </c:pt>
                <c:pt idx="4">
                  <c:v>Research Exchange</c:v>
                </c:pt>
                <c:pt idx="5">
                  <c:v>Independent Visit/Other</c:v>
                </c:pt>
              </c:strCache>
            </c:strRef>
          </c:cat>
          <c:val>
            <c:numRef>
              <c:f>CS!$B$15:$G$15</c:f>
              <c:numCache>
                <c:formatCode>0%</c:formatCode>
                <c:ptCount val="6"/>
                <c:pt idx="0">
                  <c:v>0.26</c:v>
                </c:pt>
                <c:pt idx="1">
                  <c:v>0.05</c:v>
                </c:pt>
                <c:pt idx="2">
                  <c:v>0.11</c:v>
                </c:pt>
                <c:pt idx="3">
                  <c:v>0.2</c:v>
                </c:pt>
                <c:pt idx="4">
                  <c:v>0.08</c:v>
                </c:pt>
                <c:pt idx="5">
                  <c:v>0.04</c:v>
                </c:pt>
              </c:numCache>
            </c:numRef>
          </c:val>
          <c:extLst>
            <c:ext xmlns:c16="http://schemas.microsoft.com/office/drawing/2014/chart" uri="{C3380CC4-5D6E-409C-BE32-E72D297353CC}">
              <c16:uniqueId val="{00000003-AA8B-42BC-9C98-AAEBABCFFCE3}"/>
            </c:ext>
          </c:extLst>
        </c:ser>
        <c:ser>
          <c:idx val="4"/>
          <c:order val="4"/>
          <c:tx>
            <c:strRef>
              <c:f>CS!$A$16</c:f>
              <c:strCache>
                <c:ptCount val="1"/>
                <c:pt idx="0">
                  <c:v>2020</c:v>
                </c:pt>
              </c:strCache>
            </c:strRef>
          </c:tx>
          <c:spPr>
            <a:solidFill>
              <a:schemeClr val="accent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CS!$B$11:$G$11</c:f>
              <c:strCache>
                <c:ptCount val="6"/>
                <c:pt idx="0">
                  <c:v>Study Abroad</c:v>
                </c:pt>
                <c:pt idx="1">
                  <c:v>Senior Design</c:v>
                </c:pt>
                <c:pt idx="2">
                  <c:v>Student Leadership Exchange</c:v>
                </c:pt>
                <c:pt idx="3">
                  <c:v>Conference</c:v>
                </c:pt>
                <c:pt idx="4">
                  <c:v>Research Exchange</c:v>
                </c:pt>
                <c:pt idx="5">
                  <c:v>Independent Visit/Other</c:v>
                </c:pt>
              </c:strCache>
            </c:strRef>
          </c:cat>
          <c:val>
            <c:numRef>
              <c:f>CS!$B$16:$G$16</c:f>
              <c:numCache>
                <c:formatCode>0%</c:formatCode>
                <c:ptCount val="6"/>
                <c:pt idx="0">
                  <c:v>0.23</c:v>
                </c:pt>
                <c:pt idx="1">
                  <c:v>0.03</c:v>
                </c:pt>
                <c:pt idx="2">
                  <c:v>0.13</c:v>
                </c:pt>
                <c:pt idx="3">
                  <c:v>0.16</c:v>
                </c:pt>
                <c:pt idx="4">
                  <c:v>0.05</c:v>
                </c:pt>
                <c:pt idx="5">
                  <c:v>0.03</c:v>
                </c:pt>
              </c:numCache>
            </c:numRef>
          </c:val>
          <c:extLst>
            <c:ext xmlns:c16="http://schemas.microsoft.com/office/drawing/2014/chart" uri="{C3380CC4-5D6E-409C-BE32-E72D297353CC}">
              <c16:uniqueId val="{00000004-AA8B-42BC-9C98-AAEBABCFFCE3}"/>
            </c:ext>
          </c:extLst>
        </c:ser>
        <c:ser>
          <c:idx val="5"/>
          <c:order val="5"/>
          <c:tx>
            <c:strRef>
              <c:f>CS!$A$17</c:f>
              <c:strCache>
                <c:ptCount val="1"/>
                <c:pt idx="0">
                  <c:v>2021</c:v>
                </c:pt>
              </c:strCache>
            </c:strRef>
          </c:tx>
          <c:spPr>
            <a:solidFill>
              <a:schemeClr val="accent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CS!$B$11:$G$11</c:f>
              <c:strCache>
                <c:ptCount val="6"/>
                <c:pt idx="0">
                  <c:v>Study Abroad</c:v>
                </c:pt>
                <c:pt idx="1">
                  <c:v>Senior Design</c:v>
                </c:pt>
                <c:pt idx="2">
                  <c:v>Student Leadership Exchange</c:v>
                </c:pt>
                <c:pt idx="3">
                  <c:v>Conference</c:v>
                </c:pt>
                <c:pt idx="4">
                  <c:v>Research Exchange</c:v>
                </c:pt>
                <c:pt idx="5">
                  <c:v>Independent Visit/Other</c:v>
                </c:pt>
              </c:strCache>
            </c:strRef>
          </c:cat>
          <c:val>
            <c:numRef>
              <c:f>CS!$B$17:$G$17</c:f>
              <c:numCache>
                <c:formatCode>0%</c:formatCode>
                <c:ptCount val="6"/>
                <c:pt idx="0">
                  <c:v>0.25</c:v>
                </c:pt>
                <c:pt idx="1">
                  <c:v>0</c:v>
                </c:pt>
                <c:pt idx="2">
                  <c:v>0.12</c:v>
                </c:pt>
                <c:pt idx="3">
                  <c:v>0.04</c:v>
                </c:pt>
                <c:pt idx="4">
                  <c:v>0.1</c:v>
                </c:pt>
                <c:pt idx="5">
                  <c:v>0.01</c:v>
                </c:pt>
              </c:numCache>
            </c:numRef>
          </c:val>
          <c:extLst>
            <c:ext xmlns:c16="http://schemas.microsoft.com/office/drawing/2014/chart" uri="{C3380CC4-5D6E-409C-BE32-E72D297353CC}">
              <c16:uniqueId val="{00000005-AA8B-42BC-9C98-AAEBABCFFCE3}"/>
            </c:ext>
          </c:extLst>
        </c:ser>
        <c:ser>
          <c:idx val="6"/>
          <c:order val="6"/>
          <c:tx>
            <c:strRef>
              <c:f>CS!$A$18</c:f>
              <c:strCache>
                <c:ptCount val="1"/>
                <c:pt idx="0">
                  <c:v>2022</c:v>
                </c:pt>
              </c:strCache>
            </c:strRef>
          </c:tx>
          <c:spPr>
            <a:solidFill>
              <a:schemeClr val="accent1">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CS!$B$11:$G$11</c:f>
              <c:strCache>
                <c:ptCount val="6"/>
                <c:pt idx="0">
                  <c:v>Study Abroad</c:v>
                </c:pt>
                <c:pt idx="1">
                  <c:v>Senior Design</c:v>
                </c:pt>
                <c:pt idx="2">
                  <c:v>Student Leadership Exchange</c:v>
                </c:pt>
                <c:pt idx="3">
                  <c:v>Conference</c:v>
                </c:pt>
                <c:pt idx="4">
                  <c:v>Research Exchange</c:v>
                </c:pt>
                <c:pt idx="5">
                  <c:v>Independent Visit/Other</c:v>
                </c:pt>
              </c:strCache>
            </c:strRef>
          </c:cat>
          <c:val>
            <c:numRef>
              <c:f>CS!$B$18:$G$18</c:f>
              <c:numCache>
                <c:formatCode>0%</c:formatCode>
                <c:ptCount val="6"/>
                <c:pt idx="0">
                  <c:v>0.16</c:v>
                </c:pt>
                <c:pt idx="1">
                  <c:v>0.02</c:v>
                </c:pt>
                <c:pt idx="2">
                  <c:v>0.09</c:v>
                </c:pt>
                <c:pt idx="3">
                  <c:v>0.06</c:v>
                </c:pt>
                <c:pt idx="4">
                  <c:v>0.14000000000000001</c:v>
                </c:pt>
                <c:pt idx="5">
                  <c:v>0</c:v>
                </c:pt>
              </c:numCache>
            </c:numRef>
          </c:val>
          <c:extLst>
            <c:ext xmlns:c16="http://schemas.microsoft.com/office/drawing/2014/chart" uri="{C3380CC4-5D6E-409C-BE32-E72D297353CC}">
              <c16:uniqueId val="{00000006-AA8B-42BC-9C98-AAEBABCFFCE3}"/>
            </c:ext>
          </c:extLst>
        </c:ser>
        <c:dLbls>
          <c:showLegendKey val="0"/>
          <c:showVal val="0"/>
          <c:showCatName val="0"/>
          <c:showSerName val="0"/>
          <c:showPercent val="0"/>
          <c:showBubbleSize val="0"/>
        </c:dLbls>
        <c:gapWidth val="219"/>
        <c:overlap val="-27"/>
        <c:axId val="625778256"/>
        <c:axId val="625784160"/>
      </c:barChart>
      <c:catAx>
        <c:axId val="62577825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625784160"/>
        <c:crosses val="autoZero"/>
        <c:auto val="1"/>
        <c:lblAlgn val="ctr"/>
        <c:lblOffset val="100"/>
        <c:noMultiLvlLbl val="0"/>
      </c:catAx>
      <c:valAx>
        <c:axId val="625784160"/>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62577825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800" b="0" i="0" baseline="0">
                <a:effectLst/>
              </a:rPr>
              <a:t>Study Abroad Participation</a:t>
            </a:r>
            <a:endParaRPr lang="en-US">
              <a:effectLst/>
            </a:endParaRPr>
          </a:p>
          <a:p>
            <a:pPr>
              <a:defRPr/>
            </a:pPr>
            <a:r>
              <a:rPr lang="en-US" sz="1800" b="0" i="0" baseline="0">
                <a:effectLst/>
              </a:rPr>
              <a:t>Fall 2016-Spring 2023</a:t>
            </a:r>
            <a:endParaRPr lang="en-US">
              <a:effectLst/>
            </a:endParaRP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SA!$A$2</c:f>
              <c:strCache>
                <c:ptCount val="1"/>
                <c:pt idx="0">
                  <c:v>TAMUQ to TAMU</c:v>
                </c:pt>
              </c:strCache>
            </c:strRef>
          </c:tx>
          <c:spPr>
            <a:solidFill>
              <a:schemeClr val="accent1">
                <a:lumMod val="7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SA!$B$1:$V$1</c:f>
              <c:strCache>
                <c:ptCount val="21"/>
                <c:pt idx="0">
                  <c:v>Fall 2016</c:v>
                </c:pt>
                <c:pt idx="1">
                  <c:v>Spring 2017</c:v>
                </c:pt>
                <c:pt idx="2">
                  <c:v>Summer 2017</c:v>
                </c:pt>
                <c:pt idx="3">
                  <c:v>Fall 2017</c:v>
                </c:pt>
                <c:pt idx="4">
                  <c:v>Spring 2018</c:v>
                </c:pt>
                <c:pt idx="5">
                  <c:v>Summer 2018</c:v>
                </c:pt>
                <c:pt idx="6">
                  <c:v>Fall 2018</c:v>
                </c:pt>
                <c:pt idx="7">
                  <c:v>Spring 2019</c:v>
                </c:pt>
                <c:pt idx="8">
                  <c:v>Summer 2019</c:v>
                </c:pt>
                <c:pt idx="9">
                  <c:v>Fall 2019</c:v>
                </c:pt>
                <c:pt idx="10">
                  <c:v>Spring 2020</c:v>
                </c:pt>
                <c:pt idx="11">
                  <c:v>Summer 2020</c:v>
                </c:pt>
                <c:pt idx="12">
                  <c:v>Fall 2020</c:v>
                </c:pt>
                <c:pt idx="13">
                  <c:v>Spring 2021</c:v>
                </c:pt>
                <c:pt idx="14">
                  <c:v>Summer 2021</c:v>
                </c:pt>
                <c:pt idx="15">
                  <c:v>Fall 2021</c:v>
                </c:pt>
                <c:pt idx="16">
                  <c:v>Spring 2022</c:v>
                </c:pt>
                <c:pt idx="17">
                  <c:v>Summer 2022</c:v>
                </c:pt>
                <c:pt idx="18">
                  <c:v>Fall 2022</c:v>
                </c:pt>
                <c:pt idx="19">
                  <c:v>Winter 2022/23</c:v>
                </c:pt>
                <c:pt idx="20">
                  <c:v>Spring 2023</c:v>
                </c:pt>
              </c:strCache>
            </c:strRef>
          </c:cat>
          <c:val>
            <c:numRef>
              <c:f>SA!$B$2:$V$2</c:f>
              <c:numCache>
                <c:formatCode>General</c:formatCode>
                <c:ptCount val="21"/>
                <c:pt idx="0">
                  <c:v>9</c:v>
                </c:pt>
                <c:pt idx="1">
                  <c:v>10</c:v>
                </c:pt>
                <c:pt idx="2">
                  <c:v>4</c:v>
                </c:pt>
                <c:pt idx="3">
                  <c:v>10</c:v>
                </c:pt>
                <c:pt idx="4">
                  <c:v>9</c:v>
                </c:pt>
                <c:pt idx="5">
                  <c:v>1</c:v>
                </c:pt>
                <c:pt idx="6">
                  <c:v>7</c:v>
                </c:pt>
                <c:pt idx="7">
                  <c:v>7</c:v>
                </c:pt>
                <c:pt idx="8">
                  <c:v>10</c:v>
                </c:pt>
                <c:pt idx="9">
                  <c:v>7</c:v>
                </c:pt>
                <c:pt idx="10">
                  <c:v>13</c:v>
                </c:pt>
                <c:pt idx="11">
                  <c:v>2</c:v>
                </c:pt>
                <c:pt idx="12">
                  <c:v>2</c:v>
                </c:pt>
                <c:pt idx="13">
                  <c:v>1</c:v>
                </c:pt>
                <c:pt idx="14">
                  <c:v>5</c:v>
                </c:pt>
                <c:pt idx="15">
                  <c:v>32</c:v>
                </c:pt>
                <c:pt idx="16">
                  <c:v>17</c:v>
                </c:pt>
                <c:pt idx="17">
                  <c:v>1</c:v>
                </c:pt>
                <c:pt idx="18">
                  <c:v>10</c:v>
                </c:pt>
                <c:pt idx="19">
                  <c:v>17</c:v>
                </c:pt>
                <c:pt idx="20">
                  <c:v>25</c:v>
                </c:pt>
              </c:numCache>
            </c:numRef>
          </c:val>
          <c:extLst>
            <c:ext xmlns:c16="http://schemas.microsoft.com/office/drawing/2014/chart" uri="{C3380CC4-5D6E-409C-BE32-E72D297353CC}">
              <c16:uniqueId val="{00000000-EFC2-4444-81AD-EAB61E74B8A6}"/>
            </c:ext>
          </c:extLst>
        </c:ser>
        <c:ser>
          <c:idx val="1"/>
          <c:order val="1"/>
          <c:tx>
            <c:strRef>
              <c:f>SA!$A$3</c:f>
              <c:strCache>
                <c:ptCount val="1"/>
                <c:pt idx="0">
                  <c:v>TAMU to TAMUQ</c:v>
                </c:pt>
              </c:strCache>
            </c:strRef>
          </c:tx>
          <c:spPr>
            <a:solidFill>
              <a:srgbClr val="C00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SA!$B$1:$V$1</c:f>
              <c:strCache>
                <c:ptCount val="21"/>
                <c:pt idx="0">
                  <c:v>Fall 2016</c:v>
                </c:pt>
                <c:pt idx="1">
                  <c:v>Spring 2017</c:v>
                </c:pt>
                <c:pt idx="2">
                  <c:v>Summer 2017</c:v>
                </c:pt>
                <c:pt idx="3">
                  <c:v>Fall 2017</c:v>
                </c:pt>
                <c:pt idx="4">
                  <c:v>Spring 2018</c:v>
                </c:pt>
                <c:pt idx="5">
                  <c:v>Summer 2018</c:v>
                </c:pt>
                <c:pt idx="6">
                  <c:v>Fall 2018</c:v>
                </c:pt>
                <c:pt idx="7">
                  <c:v>Spring 2019</c:v>
                </c:pt>
                <c:pt idx="8">
                  <c:v>Summer 2019</c:v>
                </c:pt>
                <c:pt idx="9">
                  <c:v>Fall 2019</c:v>
                </c:pt>
                <c:pt idx="10">
                  <c:v>Spring 2020</c:v>
                </c:pt>
                <c:pt idx="11">
                  <c:v>Summer 2020</c:v>
                </c:pt>
                <c:pt idx="12">
                  <c:v>Fall 2020</c:v>
                </c:pt>
                <c:pt idx="13">
                  <c:v>Spring 2021</c:v>
                </c:pt>
                <c:pt idx="14">
                  <c:v>Summer 2021</c:v>
                </c:pt>
                <c:pt idx="15">
                  <c:v>Fall 2021</c:v>
                </c:pt>
                <c:pt idx="16">
                  <c:v>Spring 2022</c:v>
                </c:pt>
                <c:pt idx="17">
                  <c:v>Summer 2022</c:v>
                </c:pt>
                <c:pt idx="18">
                  <c:v>Fall 2022</c:v>
                </c:pt>
                <c:pt idx="19">
                  <c:v>Winter 2022/23</c:v>
                </c:pt>
                <c:pt idx="20">
                  <c:v>Spring 2023</c:v>
                </c:pt>
              </c:strCache>
            </c:strRef>
          </c:cat>
          <c:val>
            <c:numRef>
              <c:f>SA!$B$3:$V$3</c:f>
              <c:numCache>
                <c:formatCode>General</c:formatCode>
                <c:ptCount val="21"/>
                <c:pt idx="0">
                  <c:v>10</c:v>
                </c:pt>
                <c:pt idx="1">
                  <c:v>12</c:v>
                </c:pt>
                <c:pt idx="2">
                  <c:v>15</c:v>
                </c:pt>
                <c:pt idx="3">
                  <c:v>6</c:v>
                </c:pt>
                <c:pt idx="4">
                  <c:v>8</c:v>
                </c:pt>
                <c:pt idx="5">
                  <c:v>4</c:v>
                </c:pt>
                <c:pt idx="6">
                  <c:v>6</c:v>
                </c:pt>
                <c:pt idx="7">
                  <c:v>6</c:v>
                </c:pt>
                <c:pt idx="8">
                  <c:v>9</c:v>
                </c:pt>
                <c:pt idx="9">
                  <c:v>3</c:v>
                </c:pt>
                <c:pt idx="10">
                  <c:v>6</c:v>
                </c:pt>
                <c:pt idx="11">
                  <c:v>0</c:v>
                </c:pt>
                <c:pt idx="12">
                  <c:v>0</c:v>
                </c:pt>
                <c:pt idx="13">
                  <c:v>0</c:v>
                </c:pt>
                <c:pt idx="14">
                  <c:v>0</c:v>
                </c:pt>
                <c:pt idx="15">
                  <c:v>0</c:v>
                </c:pt>
                <c:pt idx="16">
                  <c:v>5</c:v>
                </c:pt>
                <c:pt idx="17">
                  <c:v>3</c:v>
                </c:pt>
                <c:pt idx="18">
                  <c:v>10</c:v>
                </c:pt>
                <c:pt idx="19">
                  <c:v>22</c:v>
                </c:pt>
                <c:pt idx="20">
                  <c:v>7</c:v>
                </c:pt>
              </c:numCache>
            </c:numRef>
          </c:val>
          <c:extLst>
            <c:ext xmlns:c16="http://schemas.microsoft.com/office/drawing/2014/chart" uri="{C3380CC4-5D6E-409C-BE32-E72D297353CC}">
              <c16:uniqueId val="{00000001-EFC2-4444-81AD-EAB61E74B8A6}"/>
            </c:ext>
          </c:extLst>
        </c:ser>
        <c:dLbls>
          <c:showLegendKey val="0"/>
          <c:showVal val="0"/>
          <c:showCatName val="0"/>
          <c:showSerName val="0"/>
          <c:showPercent val="0"/>
          <c:showBubbleSize val="0"/>
        </c:dLbls>
        <c:gapWidth val="219"/>
        <c:overlap val="-27"/>
        <c:axId val="639527640"/>
        <c:axId val="639528296"/>
      </c:barChart>
      <c:catAx>
        <c:axId val="639527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639528296"/>
        <c:crosses val="autoZero"/>
        <c:auto val="1"/>
        <c:lblAlgn val="ctr"/>
        <c:lblOffset val="100"/>
        <c:noMultiLvlLbl val="0"/>
      </c:catAx>
      <c:valAx>
        <c:axId val="63952829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63952764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800" b="0" i="0" baseline="0" dirty="0">
                <a:effectLst/>
              </a:rPr>
              <a:t>Summer Research Exchange Program</a:t>
            </a:r>
            <a:endParaRPr lang="en-US" dirty="0">
              <a:effectLst/>
            </a:endParaRPr>
          </a:p>
          <a:p>
            <a:pPr>
              <a:defRPr/>
            </a:pPr>
            <a:r>
              <a:rPr lang="en-US" sz="1800" b="0" i="0" baseline="0" dirty="0">
                <a:effectLst/>
              </a:rPr>
              <a:t>Summer 2016-Summer 2022</a:t>
            </a:r>
            <a:endParaRPr lang="en-US" dirty="0">
              <a:effectLst/>
            </a:endParaRPr>
          </a:p>
          <a:p>
            <a:pPr>
              <a:defRPr/>
            </a:pPr>
            <a:endParaRPr lang="en-US" dirty="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REU!$A$2</c:f>
              <c:strCache>
                <c:ptCount val="1"/>
                <c:pt idx="0">
                  <c:v>TAMUQ to TAMU</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REU!$B$1:$H$1</c:f>
              <c:strCache>
                <c:ptCount val="7"/>
                <c:pt idx="0">
                  <c:v>Summer 2016</c:v>
                </c:pt>
                <c:pt idx="1">
                  <c:v>Summer 2017</c:v>
                </c:pt>
                <c:pt idx="2">
                  <c:v>Summer 2018</c:v>
                </c:pt>
                <c:pt idx="3">
                  <c:v>Summer 2019</c:v>
                </c:pt>
                <c:pt idx="4">
                  <c:v>Summer 2020</c:v>
                </c:pt>
                <c:pt idx="5">
                  <c:v>Summer 2021</c:v>
                </c:pt>
                <c:pt idx="6">
                  <c:v>Summer 2022</c:v>
                </c:pt>
              </c:strCache>
            </c:strRef>
          </c:cat>
          <c:val>
            <c:numRef>
              <c:f>REU!$B$2:$H$2</c:f>
              <c:numCache>
                <c:formatCode>General</c:formatCode>
                <c:ptCount val="7"/>
                <c:pt idx="0">
                  <c:v>5</c:v>
                </c:pt>
                <c:pt idx="1">
                  <c:v>5</c:v>
                </c:pt>
                <c:pt idx="2">
                  <c:v>7</c:v>
                </c:pt>
                <c:pt idx="3">
                  <c:v>11</c:v>
                </c:pt>
                <c:pt idx="4">
                  <c:v>0</c:v>
                </c:pt>
                <c:pt idx="5">
                  <c:v>22</c:v>
                </c:pt>
                <c:pt idx="6">
                  <c:v>25</c:v>
                </c:pt>
              </c:numCache>
            </c:numRef>
          </c:val>
          <c:extLst>
            <c:ext xmlns:c16="http://schemas.microsoft.com/office/drawing/2014/chart" uri="{C3380CC4-5D6E-409C-BE32-E72D297353CC}">
              <c16:uniqueId val="{00000000-D4B5-425C-A9A2-CFF9D62085B7}"/>
            </c:ext>
          </c:extLst>
        </c:ser>
        <c:ser>
          <c:idx val="1"/>
          <c:order val="1"/>
          <c:tx>
            <c:strRef>
              <c:f>REU!$A$3</c:f>
              <c:strCache>
                <c:ptCount val="1"/>
                <c:pt idx="0">
                  <c:v>TAMU to TAMUQ</c:v>
                </c:pt>
              </c:strCache>
            </c:strRef>
          </c:tx>
          <c:spPr>
            <a:solidFill>
              <a:srgbClr val="C00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REU!$B$1:$H$1</c:f>
              <c:strCache>
                <c:ptCount val="7"/>
                <c:pt idx="0">
                  <c:v>Summer 2016</c:v>
                </c:pt>
                <c:pt idx="1">
                  <c:v>Summer 2017</c:v>
                </c:pt>
                <c:pt idx="2">
                  <c:v>Summer 2018</c:v>
                </c:pt>
                <c:pt idx="3">
                  <c:v>Summer 2019</c:v>
                </c:pt>
                <c:pt idx="4">
                  <c:v>Summer 2020</c:v>
                </c:pt>
                <c:pt idx="5">
                  <c:v>Summer 2021</c:v>
                </c:pt>
                <c:pt idx="6">
                  <c:v>Summer 2022</c:v>
                </c:pt>
              </c:strCache>
            </c:strRef>
          </c:cat>
          <c:val>
            <c:numRef>
              <c:f>REU!$B$3:$H$3</c:f>
              <c:numCache>
                <c:formatCode>General</c:formatCode>
                <c:ptCount val="7"/>
                <c:pt idx="0">
                  <c:v>5</c:v>
                </c:pt>
                <c:pt idx="1">
                  <c:v>10</c:v>
                </c:pt>
                <c:pt idx="2">
                  <c:v>7</c:v>
                </c:pt>
                <c:pt idx="3">
                  <c:v>7</c:v>
                </c:pt>
                <c:pt idx="4">
                  <c:v>0</c:v>
                </c:pt>
                <c:pt idx="5">
                  <c:v>0</c:v>
                </c:pt>
                <c:pt idx="6">
                  <c:v>8</c:v>
                </c:pt>
              </c:numCache>
            </c:numRef>
          </c:val>
          <c:extLst>
            <c:ext xmlns:c16="http://schemas.microsoft.com/office/drawing/2014/chart" uri="{C3380CC4-5D6E-409C-BE32-E72D297353CC}">
              <c16:uniqueId val="{00000001-D4B5-425C-A9A2-CFF9D62085B7}"/>
            </c:ext>
          </c:extLst>
        </c:ser>
        <c:dLbls>
          <c:showLegendKey val="0"/>
          <c:showVal val="0"/>
          <c:showCatName val="0"/>
          <c:showSerName val="0"/>
          <c:showPercent val="0"/>
          <c:showBubbleSize val="0"/>
        </c:dLbls>
        <c:gapWidth val="219"/>
        <c:overlap val="-27"/>
        <c:axId val="696569064"/>
        <c:axId val="742513072"/>
      </c:barChart>
      <c:catAx>
        <c:axId val="69656906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742513072"/>
        <c:crosses val="autoZero"/>
        <c:auto val="1"/>
        <c:lblAlgn val="ctr"/>
        <c:lblOffset val="100"/>
        <c:noMultiLvlLbl val="0"/>
      </c:catAx>
      <c:valAx>
        <c:axId val="74251307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69656906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dirty="0"/>
              <a:t>TAMU Students</a:t>
            </a:r>
            <a:r>
              <a:rPr lang="en-US" baseline="0" dirty="0"/>
              <a:t> Visiting TAMUQ 2017-2022</a:t>
            </a:r>
            <a:endParaRPr lang="en-US" dirty="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'TAMU to TAMUQ'!$A$2</c:f>
              <c:strCache>
                <c:ptCount val="1"/>
                <c:pt idx="0">
                  <c:v>2017-18</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'TAMU to TAMUQ'!$B$1:$H$1</c:f>
              <c:strCache>
                <c:ptCount val="7"/>
                <c:pt idx="0">
                  <c:v>Study Abroad</c:v>
                </c:pt>
                <c:pt idx="1">
                  <c:v>REU</c:v>
                </c:pt>
                <c:pt idx="2">
                  <c:v>ELCIR</c:v>
                </c:pt>
                <c:pt idx="3">
                  <c:v>SLEP</c:v>
                </c:pt>
                <c:pt idx="4">
                  <c:v>Undergrad Intern</c:v>
                </c:pt>
                <c:pt idx="5">
                  <c:v>Grad Students</c:v>
                </c:pt>
                <c:pt idx="6">
                  <c:v>Total</c:v>
                </c:pt>
              </c:strCache>
            </c:strRef>
          </c:cat>
          <c:val>
            <c:numRef>
              <c:f>'TAMU to TAMUQ'!$B$2:$H$2</c:f>
              <c:numCache>
                <c:formatCode>General</c:formatCode>
                <c:ptCount val="7"/>
                <c:pt idx="0">
                  <c:v>18</c:v>
                </c:pt>
                <c:pt idx="1">
                  <c:v>7</c:v>
                </c:pt>
                <c:pt idx="2">
                  <c:v>10</c:v>
                </c:pt>
                <c:pt idx="3">
                  <c:v>12</c:v>
                </c:pt>
                <c:pt idx="4">
                  <c:v>0</c:v>
                </c:pt>
                <c:pt idx="5">
                  <c:v>27</c:v>
                </c:pt>
                <c:pt idx="6">
                  <c:v>74</c:v>
                </c:pt>
              </c:numCache>
            </c:numRef>
          </c:val>
          <c:extLst>
            <c:ext xmlns:c16="http://schemas.microsoft.com/office/drawing/2014/chart" uri="{C3380CC4-5D6E-409C-BE32-E72D297353CC}">
              <c16:uniqueId val="{00000000-E0F8-4F68-8C5C-F3ECC42B0616}"/>
            </c:ext>
          </c:extLst>
        </c:ser>
        <c:ser>
          <c:idx val="1"/>
          <c:order val="1"/>
          <c:tx>
            <c:strRef>
              <c:f>'TAMU to TAMUQ'!$A$3</c:f>
              <c:strCache>
                <c:ptCount val="1"/>
                <c:pt idx="0">
                  <c:v>2018-19</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'TAMU to TAMUQ'!$B$1:$H$1</c:f>
              <c:strCache>
                <c:ptCount val="7"/>
                <c:pt idx="0">
                  <c:v>Study Abroad</c:v>
                </c:pt>
                <c:pt idx="1">
                  <c:v>REU</c:v>
                </c:pt>
                <c:pt idx="2">
                  <c:v>ELCIR</c:v>
                </c:pt>
                <c:pt idx="3">
                  <c:v>SLEP</c:v>
                </c:pt>
                <c:pt idx="4">
                  <c:v>Undergrad Intern</c:v>
                </c:pt>
                <c:pt idx="5">
                  <c:v>Grad Students</c:v>
                </c:pt>
                <c:pt idx="6">
                  <c:v>Total</c:v>
                </c:pt>
              </c:strCache>
            </c:strRef>
          </c:cat>
          <c:val>
            <c:numRef>
              <c:f>'TAMU to TAMUQ'!$B$3:$H$3</c:f>
              <c:numCache>
                <c:formatCode>General</c:formatCode>
                <c:ptCount val="7"/>
                <c:pt idx="0">
                  <c:v>20</c:v>
                </c:pt>
                <c:pt idx="1">
                  <c:v>7</c:v>
                </c:pt>
                <c:pt idx="2">
                  <c:v>0</c:v>
                </c:pt>
                <c:pt idx="3">
                  <c:v>12</c:v>
                </c:pt>
                <c:pt idx="4">
                  <c:v>0</c:v>
                </c:pt>
                <c:pt idx="5">
                  <c:v>34</c:v>
                </c:pt>
                <c:pt idx="6">
                  <c:v>73</c:v>
                </c:pt>
              </c:numCache>
            </c:numRef>
          </c:val>
          <c:extLst>
            <c:ext xmlns:c16="http://schemas.microsoft.com/office/drawing/2014/chart" uri="{C3380CC4-5D6E-409C-BE32-E72D297353CC}">
              <c16:uniqueId val="{00000001-E0F8-4F68-8C5C-F3ECC42B0616}"/>
            </c:ext>
          </c:extLst>
        </c:ser>
        <c:ser>
          <c:idx val="2"/>
          <c:order val="2"/>
          <c:tx>
            <c:strRef>
              <c:f>'TAMU to TAMUQ'!$A$4</c:f>
              <c:strCache>
                <c:ptCount val="1"/>
                <c:pt idx="0">
                  <c:v>2019-20</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'TAMU to TAMUQ'!$B$1:$H$1</c:f>
              <c:strCache>
                <c:ptCount val="7"/>
                <c:pt idx="0">
                  <c:v>Study Abroad</c:v>
                </c:pt>
                <c:pt idx="1">
                  <c:v>REU</c:v>
                </c:pt>
                <c:pt idx="2">
                  <c:v>ELCIR</c:v>
                </c:pt>
                <c:pt idx="3">
                  <c:v>SLEP</c:v>
                </c:pt>
                <c:pt idx="4">
                  <c:v>Undergrad Intern</c:v>
                </c:pt>
                <c:pt idx="5">
                  <c:v>Grad Students</c:v>
                </c:pt>
                <c:pt idx="6">
                  <c:v>Total</c:v>
                </c:pt>
              </c:strCache>
            </c:strRef>
          </c:cat>
          <c:val>
            <c:numRef>
              <c:f>'TAMU to TAMUQ'!$B$4:$H$4</c:f>
              <c:numCache>
                <c:formatCode>General</c:formatCode>
                <c:ptCount val="7"/>
                <c:pt idx="0">
                  <c:v>9</c:v>
                </c:pt>
                <c:pt idx="1">
                  <c:v>0</c:v>
                </c:pt>
                <c:pt idx="2">
                  <c:v>0</c:v>
                </c:pt>
                <c:pt idx="3">
                  <c:v>0</c:v>
                </c:pt>
                <c:pt idx="4">
                  <c:v>2</c:v>
                </c:pt>
                <c:pt idx="5">
                  <c:v>21</c:v>
                </c:pt>
                <c:pt idx="6">
                  <c:v>32</c:v>
                </c:pt>
              </c:numCache>
            </c:numRef>
          </c:val>
          <c:extLst>
            <c:ext xmlns:c16="http://schemas.microsoft.com/office/drawing/2014/chart" uri="{C3380CC4-5D6E-409C-BE32-E72D297353CC}">
              <c16:uniqueId val="{00000002-E0F8-4F68-8C5C-F3ECC42B0616}"/>
            </c:ext>
          </c:extLst>
        </c:ser>
        <c:ser>
          <c:idx val="3"/>
          <c:order val="3"/>
          <c:tx>
            <c:strRef>
              <c:f>'TAMU to TAMUQ'!$A$5</c:f>
              <c:strCache>
                <c:ptCount val="1"/>
                <c:pt idx="0">
                  <c:v>2020-21</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'TAMU to TAMUQ'!$B$1:$H$1</c:f>
              <c:strCache>
                <c:ptCount val="7"/>
                <c:pt idx="0">
                  <c:v>Study Abroad</c:v>
                </c:pt>
                <c:pt idx="1">
                  <c:v>REU</c:v>
                </c:pt>
                <c:pt idx="2">
                  <c:v>ELCIR</c:v>
                </c:pt>
                <c:pt idx="3">
                  <c:v>SLEP</c:v>
                </c:pt>
                <c:pt idx="4">
                  <c:v>Undergrad Intern</c:v>
                </c:pt>
                <c:pt idx="5">
                  <c:v>Grad Students</c:v>
                </c:pt>
                <c:pt idx="6">
                  <c:v>Total</c:v>
                </c:pt>
              </c:strCache>
            </c:strRef>
          </c:cat>
          <c:val>
            <c:numRef>
              <c:f>'TAMU to TAMUQ'!$B$5:$H$5</c:f>
              <c:numCache>
                <c:formatCode>General</c:formatCode>
                <c:ptCount val="7"/>
                <c:pt idx="0">
                  <c:v>0</c:v>
                </c:pt>
                <c:pt idx="1">
                  <c:v>0</c:v>
                </c:pt>
                <c:pt idx="2">
                  <c:v>0</c:v>
                </c:pt>
                <c:pt idx="3">
                  <c:v>0</c:v>
                </c:pt>
                <c:pt idx="4">
                  <c:v>0</c:v>
                </c:pt>
                <c:pt idx="5">
                  <c:v>34</c:v>
                </c:pt>
                <c:pt idx="6">
                  <c:v>34</c:v>
                </c:pt>
              </c:numCache>
            </c:numRef>
          </c:val>
          <c:extLst>
            <c:ext xmlns:c16="http://schemas.microsoft.com/office/drawing/2014/chart" uri="{C3380CC4-5D6E-409C-BE32-E72D297353CC}">
              <c16:uniqueId val="{00000003-E0F8-4F68-8C5C-F3ECC42B0616}"/>
            </c:ext>
          </c:extLst>
        </c:ser>
        <c:ser>
          <c:idx val="4"/>
          <c:order val="4"/>
          <c:tx>
            <c:strRef>
              <c:f>'TAMU to TAMUQ'!$A$6</c:f>
              <c:strCache>
                <c:ptCount val="1"/>
                <c:pt idx="0">
                  <c:v>2021-22</c:v>
                </c:pt>
              </c:strCache>
            </c:strRef>
          </c:tx>
          <c:spPr>
            <a:solidFill>
              <a:schemeClr val="accent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'TAMU to TAMUQ'!$B$1:$H$1</c:f>
              <c:strCache>
                <c:ptCount val="7"/>
                <c:pt idx="0">
                  <c:v>Study Abroad</c:v>
                </c:pt>
                <c:pt idx="1">
                  <c:v>REU</c:v>
                </c:pt>
                <c:pt idx="2">
                  <c:v>ELCIR</c:v>
                </c:pt>
                <c:pt idx="3">
                  <c:v>SLEP</c:v>
                </c:pt>
                <c:pt idx="4">
                  <c:v>Undergrad Intern</c:v>
                </c:pt>
                <c:pt idx="5">
                  <c:v>Grad Students</c:v>
                </c:pt>
                <c:pt idx="6">
                  <c:v>Total</c:v>
                </c:pt>
              </c:strCache>
            </c:strRef>
          </c:cat>
          <c:val>
            <c:numRef>
              <c:f>'TAMU to TAMUQ'!$B$6:$H$6</c:f>
              <c:numCache>
                <c:formatCode>General</c:formatCode>
                <c:ptCount val="7"/>
                <c:pt idx="0">
                  <c:v>13</c:v>
                </c:pt>
                <c:pt idx="1">
                  <c:v>8</c:v>
                </c:pt>
                <c:pt idx="2">
                  <c:v>0</c:v>
                </c:pt>
                <c:pt idx="3">
                  <c:v>0</c:v>
                </c:pt>
                <c:pt idx="4">
                  <c:v>0</c:v>
                </c:pt>
                <c:pt idx="5">
                  <c:v>59</c:v>
                </c:pt>
                <c:pt idx="6">
                  <c:v>80</c:v>
                </c:pt>
              </c:numCache>
            </c:numRef>
          </c:val>
          <c:extLst>
            <c:ext xmlns:c16="http://schemas.microsoft.com/office/drawing/2014/chart" uri="{C3380CC4-5D6E-409C-BE32-E72D297353CC}">
              <c16:uniqueId val="{00000004-E0F8-4F68-8C5C-F3ECC42B0616}"/>
            </c:ext>
          </c:extLst>
        </c:ser>
        <c:dLbls>
          <c:showLegendKey val="0"/>
          <c:showVal val="0"/>
          <c:showCatName val="0"/>
          <c:showSerName val="0"/>
          <c:showPercent val="0"/>
          <c:showBubbleSize val="0"/>
        </c:dLbls>
        <c:gapWidth val="219"/>
        <c:overlap val="-27"/>
        <c:axId val="658818960"/>
        <c:axId val="658822568"/>
      </c:barChart>
      <c:catAx>
        <c:axId val="65881896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658822568"/>
        <c:crosses val="autoZero"/>
        <c:auto val="1"/>
        <c:lblAlgn val="ctr"/>
        <c:lblOffset val="100"/>
        <c:noMultiLvlLbl val="0"/>
      </c:catAx>
      <c:valAx>
        <c:axId val="65882256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65881896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baseline="0"/>
              <a:t>Cross Registered Students by Campus per Academic Year*</a:t>
            </a:r>
            <a:endParaRPr lang="en-US"/>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'AY Taught'!$B$2</c:f>
              <c:strCache>
                <c:ptCount val="1"/>
                <c:pt idx="0">
                  <c:v>AY 2014-2015</c:v>
                </c:pt>
              </c:strCache>
            </c:strRef>
          </c:tx>
          <c:spPr>
            <a:solidFill>
              <a:schemeClr val="accent1"/>
            </a:solidFill>
            <a:ln>
              <a:noFill/>
            </a:ln>
            <a:effectLst/>
          </c:spPr>
          <c:invertIfNegative val="0"/>
          <c:cat>
            <c:strRef>
              <c:f>'AY Taught'!$A$3:$A$10</c:f>
              <c:strCache>
                <c:ptCount val="8"/>
                <c:pt idx="1">
                  <c:v>Hamad bin Khalifa University</c:v>
                </c:pt>
                <c:pt idx="2">
                  <c:v>Academic Bridge Program</c:v>
                </c:pt>
                <c:pt idx="3">
                  <c:v>Carnegie Mellon University</c:v>
                </c:pt>
                <c:pt idx="4">
                  <c:v>Georgetown University</c:v>
                </c:pt>
                <c:pt idx="5">
                  <c:v>Northwestern University</c:v>
                </c:pt>
                <c:pt idx="6">
                  <c:v>Virginia Commonwealth University</c:v>
                </c:pt>
                <c:pt idx="7">
                  <c:v>Weill Cornell University</c:v>
                </c:pt>
              </c:strCache>
            </c:strRef>
          </c:cat>
          <c:val>
            <c:numRef>
              <c:f>'AY Taught'!$B$3:$B$10</c:f>
              <c:numCache>
                <c:formatCode>General</c:formatCode>
                <c:ptCount val="8"/>
                <c:pt idx="1">
                  <c:v>0</c:v>
                </c:pt>
                <c:pt idx="2">
                  <c:v>11</c:v>
                </c:pt>
                <c:pt idx="3">
                  <c:v>2</c:v>
                </c:pt>
                <c:pt idx="4">
                  <c:v>2</c:v>
                </c:pt>
                <c:pt idx="5">
                  <c:v>3</c:v>
                </c:pt>
                <c:pt idx="6">
                  <c:v>1</c:v>
                </c:pt>
                <c:pt idx="7">
                  <c:v>2</c:v>
                </c:pt>
              </c:numCache>
            </c:numRef>
          </c:val>
          <c:extLst>
            <c:ext xmlns:c16="http://schemas.microsoft.com/office/drawing/2014/chart" uri="{C3380CC4-5D6E-409C-BE32-E72D297353CC}">
              <c16:uniqueId val="{00000000-033C-414A-93E9-61F6CE88BCEF}"/>
            </c:ext>
          </c:extLst>
        </c:ser>
        <c:ser>
          <c:idx val="2"/>
          <c:order val="2"/>
          <c:tx>
            <c:strRef>
              <c:f>'AY Taught'!$D$2</c:f>
              <c:strCache>
                <c:ptCount val="1"/>
                <c:pt idx="0">
                  <c:v>AY 2015-2016</c:v>
                </c:pt>
              </c:strCache>
            </c:strRef>
          </c:tx>
          <c:spPr>
            <a:solidFill>
              <a:schemeClr val="accent3"/>
            </a:solidFill>
            <a:ln>
              <a:noFill/>
            </a:ln>
            <a:effectLst/>
          </c:spPr>
          <c:invertIfNegative val="0"/>
          <c:cat>
            <c:strRef>
              <c:f>'AY Taught'!$A$3:$A$10</c:f>
              <c:strCache>
                <c:ptCount val="8"/>
                <c:pt idx="1">
                  <c:v>Hamad bin Khalifa University</c:v>
                </c:pt>
                <c:pt idx="2">
                  <c:v>Academic Bridge Program</c:v>
                </c:pt>
                <c:pt idx="3">
                  <c:v>Carnegie Mellon University</c:v>
                </c:pt>
                <c:pt idx="4">
                  <c:v>Georgetown University</c:v>
                </c:pt>
                <c:pt idx="5">
                  <c:v>Northwestern University</c:v>
                </c:pt>
                <c:pt idx="6">
                  <c:v>Virginia Commonwealth University</c:v>
                </c:pt>
                <c:pt idx="7">
                  <c:v>Weill Cornell University</c:v>
                </c:pt>
              </c:strCache>
            </c:strRef>
          </c:cat>
          <c:val>
            <c:numRef>
              <c:f>'AY Taught'!$D$3:$D$10</c:f>
              <c:numCache>
                <c:formatCode>General</c:formatCode>
                <c:ptCount val="8"/>
                <c:pt idx="1">
                  <c:v>49</c:v>
                </c:pt>
                <c:pt idx="2">
                  <c:v>3</c:v>
                </c:pt>
                <c:pt idx="3">
                  <c:v>8</c:v>
                </c:pt>
                <c:pt idx="4">
                  <c:v>8</c:v>
                </c:pt>
                <c:pt idx="5">
                  <c:v>8</c:v>
                </c:pt>
                <c:pt idx="6">
                  <c:v>0</c:v>
                </c:pt>
                <c:pt idx="7">
                  <c:v>1</c:v>
                </c:pt>
              </c:numCache>
            </c:numRef>
          </c:val>
          <c:extLst>
            <c:ext xmlns:c16="http://schemas.microsoft.com/office/drawing/2014/chart" uri="{C3380CC4-5D6E-409C-BE32-E72D297353CC}">
              <c16:uniqueId val="{00000001-033C-414A-93E9-61F6CE88BCEF}"/>
            </c:ext>
          </c:extLst>
        </c:ser>
        <c:ser>
          <c:idx val="4"/>
          <c:order val="4"/>
          <c:tx>
            <c:strRef>
              <c:f>'AY Taught'!$F$2</c:f>
              <c:strCache>
                <c:ptCount val="1"/>
                <c:pt idx="0">
                  <c:v>AY 2016-2017</c:v>
                </c:pt>
              </c:strCache>
            </c:strRef>
          </c:tx>
          <c:spPr>
            <a:solidFill>
              <a:schemeClr val="accent5"/>
            </a:solidFill>
            <a:ln>
              <a:noFill/>
            </a:ln>
            <a:effectLst/>
          </c:spPr>
          <c:invertIfNegative val="0"/>
          <c:cat>
            <c:strRef>
              <c:f>'AY Taught'!$A$3:$A$10</c:f>
              <c:strCache>
                <c:ptCount val="8"/>
                <c:pt idx="1">
                  <c:v>Hamad bin Khalifa University</c:v>
                </c:pt>
                <c:pt idx="2">
                  <c:v>Academic Bridge Program</c:v>
                </c:pt>
                <c:pt idx="3">
                  <c:v>Carnegie Mellon University</c:v>
                </c:pt>
                <c:pt idx="4">
                  <c:v>Georgetown University</c:v>
                </c:pt>
                <c:pt idx="5">
                  <c:v>Northwestern University</c:v>
                </c:pt>
                <c:pt idx="6">
                  <c:v>Virginia Commonwealth University</c:v>
                </c:pt>
                <c:pt idx="7">
                  <c:v>Weill Cornell University</c:v>
                </c:pt>
              </c:strCache>
            </c:strRef>
          </c:cat>
          <c:val>
            <c:numRef>
              <c:f>'AY Taught'!$F$3:$F$10</c:f>
              <c:numCache>
                <c:formatCode>General</c:formatCode>
                <c:ptCount val="8"/>
                <c:pt idx="1">
                  <c:v>74</c:v>
                </c:pt>
                <c:pt idx="2">
                  <c:v>4</c:v>
                </c:pt>
                <c:pt idx="3">
                  <c:v>11</c:v>
                </c:pt>
                <c:pt idx="4">
                  <c:v>6</c:v>
                </c:pt>
                <c:pt idx="5">
                  <c:v>3</c:v>
                </c:pt>
                <c:pt idx="6">
                  <c:v>0</c:v>
                </c:pt>
                <c:pt idx="7">
                  <c:v>0</c:v>
                </c:pt>
              </c:numCache>
            </c:numRef>
          </c:val>
          <c:extLst>
            <c:ext xmlns:c16="http://schemas.microsoft.com/office/drawing/2014/chart" uri="{C3380CC4-5D6E-409C-BE32-E72D297353CC}">
              <c16:uniqueId val="{00000002-033C-414A-93E9-61F6CE88BCEF}"/>
            </c:ext>
          </c:extLst>
        </c:ser>
        <c:ser>
          <c:idx val="6"/>
          <c:order val="6"/>
          <c:tx>
            <c:strRef>
              <c:f>'AY Taught'!$H$2</c:f>
              <c:strCache>
                <c:ptCount val="1"/>
                <c:pt idx="0">
                  <c:v>AY 2017-2018</c:v>
                </c:pt>
              </c:strCache>
            </c:strRef>
          </c:tx>
          <c:spPr>
            <a:solidFill>
              <a:schemeClr val="accent1">
                <a:lumMod val="60000"/>
              </a:schemeClr>
            </a:solidFill>
            <a:ln>
              <a:noFill/>
            </a:ln>
            <a:effectLst/>
          </c:spPr>
          <c:invertIfNegative val="0"/>
          <c:cat>
            <c:strRef>
              <c:f>'AY Taught'!$A$3:$A$10</c:f>
              <c:strCache>
                <c:ptCount val="8"/>
                <c:pt idx="1">
                  <c:v>Hamad bin Khalifa University</c:v>
                </c:pt>
                <c:pt idx="2">
                  <c:v>Academic Bridge Program</c:v>
                </c:pt>
                <c:pt idx="3">
                  <c:v>Carnegie Mellon University</c:v>
                </c:pt>
                <c:pt idx="4">
                  <c:v>Georgetown University</c:v>
                </c:pt>
                <c:pt idx="5">
                  <c:v>Northwestern University</c:v>
                </c:pt>
                <c:pt idx="6">
                  <c:v>Virginia Commonwealth University</c:v>
                </c:pt>
                <c:pt idx="7">
                  <c:v>Weill Cornell University</c:v>
                </c:pt>
              </c:strCache>
            </c:strRef>
          </c:cat>
          <c:val>
            <c:numRef>
              <c:f>'AY Taught'!$H$3:$H$10</c:f>
              <c:numCache>
                <c:formatCode>General</c:formatCode>
                <c:ptCount val="8"/>
                <c:pt idx="1">
                  <c:v>83</c:v>
                </c:pt>
                <c:pt idx="2">
                  <c:v>10</c:v>
                </c:pt>
                <c:pt idx="3">
                  <c:v>4</c:v>
                </c:pt>
                <c:pt idx="4">
                  <c:v>1</c:v>
                </c:pt>
                <c:pt idx="5">
                  <c:v>4</c:v>
                </c:pt>
                <c:pt idx="6">
                  <c:v>0</c:v>
                </c:pt>
                <c:pt idx="7">
                  <c:v>0</c:v>
                </c:pt>
              </c:numCache>
            </c:numRef>
          </c:val>
          <c:extLst>
            <c:ext xmlns:c16="http://schemas.microsoft.com/office/drawing/2014/chart" uri="{C3380CC4-5D6E-409C-BE32-E72D297353CC}">
              <c16:uniqueId val="{00000003-033C-414A-93E9-61F6CE88BCEF}"/>
            </c:ext>
          </c:extLst>
        </c:ser>
        <c:ser>
          <c:idx val="8"/>
          <c:order val="8"/>
          <c:tx>
            <c:strRef>
              <c:f>'AY Taught'!$J$2</c:f>
              <c:strCache>
                <c:ptCount val="1"/>
                <c:pt idx="0">
                  <c:v>AY 2018-2019</c:v>
                </c:pt>
              </c:strCache>
            </c:strRef>
          </c:tx>
          <c:spPr>
            <a:solidFill>
              <a:schemeClr val="accent3">
                <a:lumMod val="60000"/>
              </a:schemeClr>
            </a:solidFill>
            <a:ln>
              <a:noFill/>
            </a:ln>
            <a:effectLst/>
          </c:spPr>
          <c:invertIfNegative val="0"/>
          <c:cat>
            <c:strRef>
              <c:f>'AY Taught'!$A$3:$A$10</c:f>
              <c:strCache>
                <c:ptCount val="8"/>
                <c:pt idx="1">
                  <c:v>Hamad bin Khalifa University</c:v>
                </c:pt>
                <c:pt idx="2">
                  <c:v>Academic Bridge Program</c:v>
                </c:pt>
                <c:pt idx="3">
                  <c:v>Carnegie Mellon University</c:v>
                </c:pt>
                <c:pt idx="4">
                  <c:v>Georgetown University</c:v>
                </c:pt>
                <c:pt idx="5">
                  <c:v>Northwestern University</c:v>
                </c:pt>
                <c:pt idx="6">
                  <c:v>Virginia Commonwealth University</c:v>
                </c:pt>
                <c:pt idx="7">
                  <c:v>Weill Cornell University</c:v>
                </c:pt>
              </c:strCache>
            </c:strRef>
          </c:cat>
          <c:val>
            <c:numRef>
              <c:f>'AY Taught'!$J$3:$J$10</c:f>
              <c:numCache>
                <c:formatCode>General</c:formatCode>
                <c:ptCount val="8"/>
                <c:pt idx="1">
                  <c:v>95</c:v>
                </c:pt>
                <c:pt idx="2">
                  <c:v>8</c:v>
                </c:pt>
                <c:pt idx="3">
                  <c:v>2</c:v>
                </c:pt>
                <c:pt idx="4">
                  <c:v>6</c:v>
                </c:pt>
                <c:pt idx="5">
                  <c:v>2</c:v>
                </c:pt>
                <c:pt idx="6">
                  <c:v>0</c:v>
                </c:pt>
                <c:pt idx="7">
                  <c:v>0</c:v>
                </c:pt>
              </c:numCache>
            </c:numRef>
          </c:val>
          <c:extLst>
            <c:ext xmlns:c16="http://schemas.microsoft.com/office/drawing/2014/chart" uri="{C3380CC4-5D6E-409C-BE32-E72D297353CC}">
              <c16:uniqueId val="{00000004-033C-414A-93E9-61F6CE88BCEF}"/>
            </c:ext>
          </c:extLst>
        </c:ser>
        <c:ser>
          <c:idx val="10"/>
          <c:order val="10"/>
          <c:tx>
            <c:strRef>
              <c:f>'AY Taught'!$L$2</c:f>
              <c:strCache>
                <c:ptCount val="1"/>
                <c:pt idx="0">
                  <c:v>AY 2019-2020</c:v>
                </c:pt>
              </c:strCache>
            </c:strRef>
          </c:tx>
          <c:spPr>
            <a:solidFill>
              <a:schemeClr val="accent5">
                <a:lumMod val="60000"/>
              </a:schemeClr>
            </a:solidFill>
            <a:ln>
              <a:noFill/>
            </a:ln>
            <a:effectLst/>
          </c:spPr>
          <c:invertIfNegative val="0"/>
          <c:cat>
            <c:strRef>
              <c:f>'AY Taught'!$A$3:$A$10</c:f>
              <c:strCache>
                <c:ptCount val="8"/>
                <c:pt idx="1">
                  <c:v>Hamad bin Khalifa University</c:v>
                </c:pt>
                <c:pt idx="2">
                  <c:v>Academic Bridge Program</c:v>
                </c:pt>
                <c:pt idx="3">
                  <c:v>Carnegie Mellon University</c:v>
                </c:pt>
                <c:pt idx="4">
                  <c:v>Georgetown University</c:v>
                </c:pt>
                <c:pt idx="5">
                  <c:v>Northwestern University</c:v>
                </c:pt>
                <c:pt idx="6">
                  <c:v>Virginia Commonwealth University</c:v>
                </c:pt>
                <c:pt idx="7">
                  <c:v>Weill Cornell University</c:v>
                </c:pt>
              </c:strCache>
            </c:strRef>
          </c:cat>
          <c:val>
            <c:numRef>
              <c:f>'AY Taught'!$L$3:$L$10</c:f>
              <c:numCache>
                <c:formatCode>General</c:formatCode>
                <c:ptCount val="8"/>
                <c:pt idx="1">
                  <c:v>114</c:v>
                </c:pt>
                <c:pt idx="2">
                  <c:v>19</c:v>
                </c:pt>
                <c:pt idx="3">
                  <c:v>3</c:v>
                </c:pt>
                <c:pt idx="4">
                  <c:v>24</c:v>
                </c:pt>
                <c:pt idx="5">
                  <c:v>4</c:v>
                </c:pt>
                <c:pt idx="6">
                  <c:v>15</c:v>
                </c:pt>
                <c:pt idx="7">
                  <c:v>0</c:v>
                </c:pt>
              </c:numCache>
            </c:numRef>
          </c:val>
          <c:extLst>
            <c:ext xmlns:c16="http://schemas.microsoft.com/office/drawing/2014/chart" uri="{C3380CC4-5D6E-409C-BE32-E72D297353CC}">
              <c16:uniqueId val="{00000005-033C-414A-93E9-61F6CE88BCEF}"/>
            </c:ext>
          </c:extLst>
        </c:ser>
        <c:ser>
          <c:idx val="12"/>
          <c:order val="12"/>
          <c:tx>
            <c:strRef>
              <c:f>'AY Taught'!$N$2</c:f>
              <c:strCache>
                <c:ptCount val="1"/>
                <c:pt idx="0">
                  <c:v>AY 2020-2021</c:v>
                </c:pt>
              </c:strCache>
            </c:strRef>
          </c:tx>
          <c:spPr>
            <a:solidFill>
              <a:schemeClr val="accent1">
                <a:lumMod val="80000"/>
                <a:lumOff val="20000"/>
              </a:schemeClr>
            </a:solidFill>
            <a:ln>
              <a:noFill/>
            </a:ln>
            <a:effectLst/>
          </c:spPr>
          <c:invertIfNegative val="0"/>
          <c:cat>
            <c:strRef>
              <c:f>'AY Taught'!$A$3:$A$10</c:f>
              <c:strCache>
                <c:ptCount val="8"/>
                <c:pt idx="1">
                  <c:v>Hamad bin Khalifa University</c:v>
                </c:pt>
                <c:pt idx="2">
                  <c:v>Academic Bridge Program</c:v>
                </c:pt>
                <c:pt idx="3">
                  <c:v>Carnegie Mellon University</c:v>
                </c:pt>
                <c:pt idx="4">
                  <c:v>Georgetown University</c:v>
                </c:pt>
                <c:pt idx="5">
                  <c:v>Northwestern University</c:v>
                </c:pt>
                <c:pt idx="6">
                  <c:v>Virginia Commonwealth University</c:v>
                </c:pt>
                <c:pt idx="7">
                  <c:v>Weill Cornell University</c:v>
                </c:pt>
              </c:strCache>
            </c:strRef>
          </c:cat>
          <c:val>
            <c:numRef>
              <c:f>'AY Taught'!$N$3:$N$10</c:f>
              <c:numCache>
                <c:formatCode>General</c:formatCode>
                <c:ptCount val="8"/>
                <c:pt idx="1">
                  <c:v>96</c:v>
                </c:pt>
                <c:pt idx="2">
                  <c:v>6</c:v>
                </c:pt>
                <c:pt idx="3">
                  <c:v>6</c:v>
                </c:pt>
                <c:pt idx="4">
                  <c:v>8</c:v>
                </c:pt>
                <c:pt idx="5">
                  <c:v>0</c:v>
                </c:pt>
                <c:pt idx="6">
                  <c:v>5</c:v>
                </c:pt>
                <c:pt idx="7">
                  <c:v>4</c:v>
                </c:pt>
              </c:numCache>
            </c:numRef>
          </c:val>
          <c:extLst>
            <c:ext xmlns:c16="http://schemas.microsoft.com/office/drawing/2014/chart" uri="{C3380CC4-5D6E-409C-BE32-E72D297353CC}">
              <c16:uniqueId val="{00000006-033C-414A-93E9-61F6CE88BCEF}"/>
            </c:ext>
          </c:extLst>
        </c:ser>
        <c:ser>
          <c:idx val="14"/>
          <c:order val="14"/>
          <c:tx>
            <c:strRef>
              <c:f>'AY Taught'!$P$2</c:f>
              <c:strCache>
                <c:ptCount val="1"/>
                <c:pt idx="0">
                  <c:v>AY 2021-2022</c:v>
                </c:pt>
              </c:strCache>
            </c:strRef>
          </c:tx>
          <c:spPr>
            <a:solidFill>
              <a:schemeClr val="accent3">
                <a:lumMod val="80000"/>
                <a:lumOff val="20000"/>
              </a:schemeClr>
            </a:solidFill>
            <a:ln>
              <a:noFill/>
            </a:ln>
            <a:effectLst/>
          </c:spPr>
          <c:invertIfNegative val="0"/>
          <c:cat>
            <c:strRef>
              <c:f>'AY Taught'!$A$3:$A$10</c:f>
              <c:strCache>
                <c:ptCount val="8"/>
                <c:pt idx="1">
                  <c:v>Hamad bin Khalifa University</c:v>
                </c:pt>
                <c:pt idx="2">
                  <c:v>Academic Bridge Program</c:v>
                </c:pt>
                <c:pt idx="3">
                  <c:v>Carnegie Mellon University</c:v>
                </c:pt>
                <c:pt idx="4">
                  <c:v>Georgetown University</c:v>
                </c:pt>
                <c:pt idx="5">
                  <c:v>Northwestern University</c:v>
                </c:pt>
                <c:pt idx="6">
                  <c:v>Virginia Commonwealth University</c:v>
                </c:pt>
                <c:pt idx="7">
                  <c:v>Weill Cornell University</c:v>
                </c:pt>
              </c:strCache>
            </c:strRef>
          </c:cat>
          <c:val>
            <c:numRef>
              <c:f>'AY Taught'!$P$3:$P$10</c:f>
              <c:numCache>
                <c:formatCode>General</c:formatCode>
                <c:ptCount val="8"/>
                <c:pt idx="1">
                  <c:v>110</c:v>
                </c:pt>
                <c:pt idx="2">
                  <c:v>9</c:v>
                </c:pt>
                <c:pt idx="3">
                  <c:v>0</c:v>
                </c:pt>
                <c:pt idx="4">
                  <c:v>1</c:v>
                </c:pt>
                <c:pt idx="5">
                  <c:v>0</c:v>
                </c:pt>
                <c:pt idx="6">
                  <c:v>2</c:v>
                </c:pt>
                <c:pt idx="7">
                  <c:v>5</c:v>
                </c:pt>
              </c:numCache>
            </c:numRef>
          </c:val>
          <c:extLst>
            <c:ext xmlns:c16="http://schemas.microsoft.com/office/drawing/2014/chart" uri="{C3380CC4-5D6E-409C-BE32-E72D297353CC}">
              <c16:uniqueId val="{00000007-033C-414A-93E9-61F6CE88BCEF}"/>
            </c:ext>
          </c:extLst>
        </c:ser>
        <c:ser>
          <c:idx val="15"/>
          <c:order val="15"/>
          <c:tx>
            <c:strRef>
              <c:f>'AY Taught'!$R$2</c:f>
              <c:strCache>
                <c:ptCount val="1"/>
                <c:pt idx="0">
                  <c:v>AY 2022-2023</c:v>
                </c:pt>
              </c:strCache>
            </c:strRef>
          </c:tx>
          <c:spPr>
            <a:solidFill>
              <a:schemeClr val="accent4">
                <a:lumMod val="80000"/>
                <a:lumOff val="20000"/>
              </a:schemeClr>
            </a:solidFill>
            <a:ln>
              <a:noFill/>
            </a:ln>
            <a:effectLst/>
          </c:spPr>
          <c:invertIfNegative val="0"/>
          <c:val>
            <c:numRef>
              <c:f>'AY Taught'!$R$3:$R$10</c:f>
              <c:numCache>
                <c:formatCode>General</c:formatCode>
                <c:ptCount val="8"/>
                <c:pt idx="1">
                  <c:v>110</c:v>
                </c:pt>
                <c:pt idx="2">
                  <c:v>6</c:v>
                </c:pt>
                <c:pt idx="3">
                  <c:v>3</c:v>
                </c:pt>
                <c:pt idx="4">
                  <c:v>2</c:v>
                </c:pt>
                <c:pt idx="5">
                  <c:v>0</c:v>
                </c:pt>
                <c:pt idx="6">
                  <c:v>2</c:v>
                </c:pt>
                <c:pt idx="7">
                  <c:v>1</c:v>
                </c:pt>
              </c:numCache>
            </c:numRef>
          </c:val>
          <c:extLst>
            <c:ext xmlns:c16="http://schemas.microsoft.com/office/drawing/2014/chart" uri="{C3380CC4-5D6E-409C-BE32-E72D297353CC}">
              <c16:uniqueId val="{00000002-0D59-4D64-977B-7843C109580C}"/>
            </c:ext>
          </c:extLst>
        </c:ser>
        <c:dLbls>
          <c:showLegendKey val="0"/>
          <c:showVal val="0"/>
          <c:showCatName val="0"/>
          <c:showSerName val="0"/>
          <c:showPercent val="0"/>
          <c:showBubbleSize val="0"/>
        </c:dLbls>
        <c:gapWidth val="219"/>
        <c:overlap val="-27"/>
        <c:axId val="570878816"/>
        <c:axId val="570874224"/>
        <c:extLst>
          <c:ext xmlns:c15="http://schemas.microsoft.com/office/drawing/2012/chart" uri="{02D57815-91ED-43cb-92C2-25804820EDAC}">
            <c15:filteredBarSeries>
              <c15:ser>
                <c:idx val="1"/>
                <c:order val="1"/>
                <c:tx>
                  <c:strRef>
                    <c:extLst>
                      <c:ext uri="{02D57815-91ED-43cb-92C2-25804820EDAC}">
                        <c15:formulaRef>
                          <c15:sqref>'AY Taught'!$C$2</c15:sqref>
                        </c15:formulaRef>
                      </c:ext>
                    </c:extLst>
                    <c:strCache>
                      <c:ptCount val="1"/>
                    </c:strCache>
                  </c:strRef>
                </c:tx>
                <c:spPr>
                  <a:solidFill>
                    <a:schemeClr val="accent2"/>
                  </a:solidFill>
                  <a:ln>
                    <a:noFill/>
                  </a:ln>
                  <a:effectLst/>
                </c:spPr>
                <c:invertIfNegative val="0"/>
                <c:cat>
                  <c:strRef>
                    <c:extLst>
                      <c:ext uri="{02D57815-91ED-43cb-92C2-25804820EDAC}">
                        <c15:formulaRef>
                          <c15:sqref>'AY Taught'!$A$3:$A$10</c15:sqref>
                        </c15:formulaRef>
                      </c:ext>
                    </c:extLst>
                    <c:strCache>
                      <c:ptCount val="8"/>
                      <c:pt idx="1">
                        <c:v>Hamad bin Khalifa University</c:v>
                      </c:pt>
                      <c:pt idx="2">
                        <c:v>Academic Bridge Program</c:v>
                      </c:pt>
                      <c:pt idx="3">
                        <c:v>Carnegie Mellon University</c:v>
                      </c:pt>
                      <c:pt idx="4">
                        <c:v>Georgetown University</c:v>
                      </c:pt>
                      <c:pt idx="5">
                        <c:v>Northwestern University</c:v>
                      </c:pt>
                      <c:pt idx="6">
                        <c:v>Virginia Commonwealth University</c:v>
                      </c:pt>
                      <c:pt idx="7">
                        <c:v>Weill Cornell University</c:v>
                      </c:pt>
                    </c:strCache>
                  </c:strRef>
                </c:cat>
                <c:val>
                  <c:numRef>
                    <c:extLst>
                      <c:ext uri="{02D57815-91ED-43cb-92C2-25804820EDAC}">
                        <c15:formulaRef>
                          <c15:sqref>'AY Taught'!$C$3:$C$10</c15:sqref>
                        </c15:formulaRef>
                      </c:ext>
                    </c:extLst>
                    <c:numCache>
                      <c:formatCode>General</c:formatCode>
                      <c:ptCount val="8"/>
                    </c:numCache>
                  </c:numRef>
                </c:val>
                <c:extLst>
                  <c:ext xmlns:c16="http://schemas.microsoft.com/office/drawing/2014/chart" uri="{C3380CC4-5D6E-409C-BE32-E72D297353CC}">
                    <c16:uniqueId val="{00000008-033C-414A-93E9-61F6CE88BCEF}"/>
                  </c:ext>
                </c:extLst>
              </c15:ser>
            </c15:filteredBarSeries>
            <c15:filteredBarSeries>
              <c15:ser>
                <c:idx val="3"/>
                <c:order val="3"/>
                <c:tx>
                  <c:strRef>
                    <c:extLst xmlns:c15="http://schemas.microsoft.com/office/drawing/2012/chart">
                      <c:ext xmlns:c15="http://schemas.microsoft.com/office/drawing/2012/chart" uri="{02D57815-91ED-43cb-92C2-25804820EDAC}">
                        <c15:formulaRef>
                          <c15:sqref>'AY Taught'!$E$2</c15:sqref>
                        </c15:formulaRef>
                      </c:ext>
                    </c:extLst>
                    <c:strCache>
                      <c:ptCount val="1"/>
                    </c:strCache>
                  </c:strRef>
                </c:tx>
                <c:spPr>
                  <a:solidFill>
                    <a:schemeClr val="accent4"/>
                  </a:solidFill>
                  <a:ln>
                    <a:noFill/>
                  </a:ln>
                  <a:effectLst/>
                </c:spPr>
                <c:invertIfNegative val="0"/>
                <c:cat>
                  <c:strRef>
                    <c:extLst xmlns:c15="http://schemas.microsoft.com/office/drawing/2012/chart">
                      <c:ext xmlns:c15="http://schemas.microsoft.com/office/drawing/2012/chart" uri="{02D57815-91ED-43cb-92C2-25804820EDAC}">
                        <c15:formulaRef>
                          <c15:sqref>'AY Taught'!$A$3:$A$10</c15:sqref>
                        </c15:formulaRef>
                      </c:ext>
                    </c:extLst>
                    <c:strCache>
                      <c:ptCount val="8"/>
                      <c:pt idx="1">
                        <c:v>Hamad bin Khalifa University</c:v>
                      </c:pt>
                      <c:pt idx="2">
                        <c:v>Academic Bridge Program</c:v>
                      </c:pt>
                      <c:pt idx="3">
                        <c:v>Carnegie Mellon University</c:v>
                      </c:pt>
                      <c:pt idx="4">
                        <c:v>Georgetown University</c:v>
                      </c:pt>
                      <c:pt idx="5">
                        <c:v>Northwestern University</c:v>
                      </c:pt>
                      <c:pt idx="6">
                        <c:v>Virginia Commonwealth University</c:v>
                      </c:pt>
                      <c:pt idx="7">
                        <c:v>Weill Cornell University</c:v>
                      </c:pt>
                    </c:strCache>
                  </c:strRef>
                </c:cat>
                <c:val>
                  <c:numRef>
                    <c:extLst xmlns:c15="http://schemas.microsoft.com/office/drawing/2012/chart">
                      <c:ext xmlns:c15="http://schemas.microsoft.com/office/drawing/2012/chart" uri="{02D57815-91ED-43cb-92C2-25804820EDAC}">
                        <c15:formulaRef>
                          <c15:sqref>'AY Taught'!$E$3:$E$10</c15:sqref>
                        </c15:formulaRef>
                      </c:ext>
                    </c:extLst>
                    <c:numCache>
                      <c:formatCode>General</c:formatCode>
                      <c:ptCount val="8"/>
                    </c:numCache>
                  </c:numRef>
                </c:val>
                <c:extLst xmlns:c15="http://schemas.microsoft.com/office/drawing/2012/chart">
                  <c:ext xmlns:c16="http://schemas.microsoft.com/office/drawing/2014/chart" uri="{C3380CC4-5D6E-409C-BE32-E72D297353CC}">
                    <c16:uniqueId val="{00000009-033C-414A-93E9-61F6CE88BCEF}"/>
                  </c:ext>
                </c:extLst>
              </c15:ser>
            </c15:filteredBarSeries>
            <c15:filteredBarSeries>
              <c15:ser>
                <c:idx val="5"/>
                <c:order val="5"/>
                <c:tx>
                  <c:strRef>
                    <c:extLst xmlns:c15="http://schemas.microsoft.com/office/drawing/2012/chart">
                      <c:ext xmlns:c15="http://schemas.microsoft.com/office/drawing/2012/chart" uri="{02D57815-91ED-43cb-92C2-25804820EDAC}">
                        <c15:formulaRef>
                          <c15:sqref>'AY Taught'!$G$2</c15:sqref>
                        </c15:formulaRef>
                      </c:ext>
                    </c:extLst>
                    <c:strCache>
                      <c:ptCount val="1"/>
                    </c:strCache>
                  </c:strRef>
                </c:tx>
                <c:spPr>
                  <a:solidFill>
                    <a:schemeClr val="accent6"/>
                  </a:solidFill>
                  <a:ln>
                    <a:noFill/>
                  </a:ln>
                  <a:effectLst/>
                </c:spPr>
                <c:invertIfNegative val="0"/>
                <c:cat>
                  <c:strRef>
                    <c:extLst xmlns:c15="http://schemas.microsoft.com/office/drawing/2012/chart">
                      <c:ext xmlns:c15="http://schemas.microsoft.com/office/drawing/2012/chart" uri="{02D57815-91ED-43cb-92C2-25804820EDAC}">
                        <c15:formulaRef>
                          <c15:sqref>'AY Taught'!$A$3:$A$10</c15:sqref>
                        </c15:formulaRef>
                      </c:ext>
                    </c:extLst>
                    <c:strCache>
                      <c:ptCount val="8"/>
                      <c:pt idx="1">
                        <c:v>Hamad bin Khalifa University</c:v>
                      </c:pt>
                      <c:pt idx="2">
                        <c:v>Academic Bridge Program</c:v>
                      </c:pt>
                      <c:pt idx="3">
                        <c:v>Carnegie Mellon University</c:v>
                      </c:pt>
                      <c:pt idx="4">
                        <c:v>Georgetown University</c:v>
                      </c:pt>
                      <c:pt idx="5">
                        <c:v>Northwestern University</c:v>
                      </c:pt>
                      <c:pt idx="6">
                        <c:v>Virginia Commonwealth University</c:v>
                      </c:pt>
                      <c:pt idx="7">
                        <c:v>Weill Cornell University</c:v>
                      </c:pt>
                    </c:strCache>
                  </c:strRef>
                </c:cat>
                <c:val>
                  <c:numRef>
                    <c:extLst xmlns:c15="http://schemas.microsoft.com/office/drawing/2012/chart">
                      <c:ext xmlns:c15="http://schemas.microsoft.com/office/drawing/2012/chart" uri="{02D57815-91ED-43cb-92C2-25804820EDAC}">
                        <c15:formulaRef>
                          <c15:sqref>'AY Taught'!$G$3:$G$10</c15:sqref>
                        </c15:formulaRef>
                      </c:ext>
                    </c:extLst>
                    <c:numCache>
                      <c:formatCode>General</c:formatCode>
                      <c:ptCount val="8"/>
                    </c:numCache>
                  </c:numRef>
                </c:val>
                <c:extLst xmlns:c15="http://schemas.microsoft.com/office/drawing/2012/chart">
                  <c:ext xmlns:c16="http://schemas.microsoft.com/office/drawing/2014/chart" uri="{C3380CC4-5D6E-409C-BE32-E72D297353CC}">
                    <c16:uniqueId val="{0000000A-033C-414A-93E9-61F6CE88BCEF}"/>
                  </c:ext>
                </c:extLst>
              </c15:ser>
            </c15:filteredBarSeries>
            <c15:filteredBarSeries>
              <c15:ser>
                <c:idx val="7"/>
                <c:order val="7"/>
                <c:tx>
                  <c:strRef>
                    <c:extLst xmlns:c15="http://schemas.microsoft.com/office/drawing/2012/chart">
                      <c:ext xmlns:c15="http://schemas.microsoft.com/office/drawing/2012/chart" uri="{02D57815-91ED-43cb-92C2-25804820EDAC}">
                        <c15:formulaRef>
                          <c15:sqref>'AY Taught'!$I$2</c15:sqref>
                        </c15:formulaRef>
                      </c:ext>
                    </c:extLst>
                    <c:strCache>
                      <c:ptCount val="1"/>
                    </c:strCache>
                  </c:strRef>
                </c:tx>
                <c:spPr>
                  <a:solidFill>
                    <a:schemeClr val="accent2">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'AY Taught'!$A$3:$A$10</c15:sqref>
                        </c15:formulaRef>
                      </c:ext>
                    </c:extLst>
                    <c:strCache>
                      <c:ptCount val="8"/>
                      <c:pt idx="1">
                        <c:v>Hamad bin Khalifa University</c:v>
                      </c:pt>
                      <c:pt idx="2">
                        <c:v>Academic Bridge Program</c:v>
                      </c:pt>
                      <c:pt idx="3">
                        <c:v>Carnegie Mellon University</c:v>
                      </c:pt>
                      <c:pt idx="4">
                        <c:v>Georgetown University</c:v>
                      </c:pt>
                      <c:pt idx="5">
                        <c:v>Northwestern University</c:v>
                      </c:pt>
                      <c:pt idx="6">
                        <c:v>Virginia Commonwealth University</c:v>
                      </c:pt>
                      <c:pt idx="7">
                        <c:v>Weill Cornell University</c:v>
                      </c:pt>
                    </c:strCache>
                  </c:strRef>
                </c:cat>
                <c:val>
                  <c:numRef>
                    <c:extLst xmlns:c15="http://schemas.microsoft.com/office/drawing/2012/chart">
                      <c:ext xmlns:c15="http://schemas.microsoft.com/office/drawing/2012/chart" uri="{02D57815-91ED-43cb-92C2-25804820EDAC}">
                        <c15:formulaRef>
                          <c15:sqref>'AY Taught'!$I$3:$I$10</c15:sqref>
                        </c15:formulaRef>
                      </c:ext>
                    </c:extLst>
                    <c:numCache>
                      <c:formatCode>General</c:formatCode>
                      <c:ptCount val="8"/>
                    </c:numCache>
                  </c:numRef>
                </c:val>
                <c:extLst xmlns:c15="http://schemas.microsoft.com/office/drawing/2012/chart">
                  <c:ext xmlns:c16="http://schemas.microsoft.com/office/drawing/2014/chart" uri="{C3380CC4-5D6E-409C-BE32-E72D297353CC}">
                    <c16:uniqueId val="{0000000B-033C-414A-93E9-61F6CE88BCEF}"/>
                  </c:ext>
                </c:extLst>
              </c15:ser>
            </c15:filteredBarSeries>
            <c15:filteredBarSeries>
              <c15:ser>
                <c:idx val="9"/>
                <c:order val="9"/>
                <c:tx>
                  <c:strRef>
                    <c:extLst xmlns:c15="http://schemas.microsoft.com/office/drawing/2012/chart">
                      <c:ext xmlns:c15="http://schemas.microsoft.com/office/drawing/2012/chart" uri="{02D57815-91ED-43cb-92C2-25804820EDAC}">
                        <c15:formulaRef>
                          <c15:sqref>'AY Taught'!$K$2</c15:sqref>
                        </c15:formulaRef>
                      </c:ext>
                    </c:extLst>
                    <c:strCache>
                      <c:ptCount val="1"/>
                    </c:strCache>
                  </c:strRef>
                </c:tx>
                <c:spPr>
                  <a:solidFill>
                    <a:schemeClr val="accent4">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'AY Taught'!$A$3:$A$10</c15:sqref>
                        </c15:formulaRef>
                      </c:ext>
                    </c:extLst>
                    <c:strCache>
                      <c:ptCount val="8"/>
                      <c:pt idx="1">
                        <c:v>Hamad bin Khalifa University</c:v>
                      </c:pt>
                      <c:pt idx="2">
                        <c:v>Academic Bridge Program</c:v>
                      </c:pt>
                      <c:pt idx="3">
                        <c:v>Carnegie Mellon University</c:v>
                      </c:pt>
                      <c:pt idx="4">
                        <c:v>Georgetown University</c:v>
                      </c:pt>
                      <c:pt idx="5">
                        <c:v>Northwestern University</c:v>
                      </c:pt>
                      <c:pt idx="6">
                        <c:v>Virginia Commonwealth University</c:v>
                      </c:pt>
                      <c:pt idx="7">
                        <c:v>Weill Cornell University</c:v>
                      </c:pt>
                    </c:strCache>
                  </c:strRef>
                </c:cat>
                <c:val>
                  <c:numRef>
                    <c:extLst xmlns:c15="http://schemas.microsoft.com/office/drawing/2012/chart">
                      <c:ext xmlns:c15="http://schemas.microsoft.com/office/drawing/2012/chart" uri="{02D57815-91ED-43cb-92C2-25804820EDAC}">
                        <c15:formulaRef>
                          <c15:sqref>'AY Taught'!$K$3:$K$10</c15:sqref>
                        </c15:formulaRef>
                      </c:ext>
                    </c:extLst>
                    <c:numCache>
                      <c:formatCode>General</c:formatCode>
                      <c:ptCount val="8"/>
                    </c:numCache>
                  </c:numRef>
                </c:val>
                <c:extLst xmlns:c15="http://schemas.microsoft.com/office/drawing/2012/chart">
                  <c:ext xmlns:c16="http://schemas.microsoft.com/office/drawing/2014/chart" uri="{C3380CC4-5D6E-409C-BE32-E72D297353CC}">
                    <c16:uniqueId val="{0000000C-033C-414A-93E9-61F6CE88BCEF}"/>
                  </c:ext>
                </c:extLst>
              </c15:ser>
            </c15:filteredBarSeries>
            <c15:filteredBarSeries>
              <c15:ser>
                <c:idx val="11"/>
                <c:order val="11"/>
                <c:tx>
                  <c:strRef>
                    <c:extLst xmlns:c15="http://schemas.microsoft.com/office/drawing/2012/chart">
                      <c:ext xmlns:c15="http://schemas.microsoft.com/office/drawing/2012/chart" uri="{02D57815-91ED-43cb-92C2-25804820EDAC}">
                        <c15:formulaRef>
                          <c15:sqref>'AY Taught'!$M$2</c15:sqref>
                        </c15:formulaRef>
                      </c:ext>
                    </c:extLst>
                    <c:strCache>
                      <c:ptCount val="1"/>
                    </c:strCache>
                  </c:strRef>
                </c:tx>
                <c:spPr>
                  <a:solidFill>
                    <a:schemeClr val="accent6">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'AY Taught'!$A$3:$A$10</c15:sqref>
                        </c15:formulaRef>
                      </c:ext>
                    </c:extLst>
                    <c:strCache>
                      <c:ptCount val="8"/>
                      <c:pt idx="1">
                        <c:v>Hamad bin Khalifa University</c:v>
                      </c:pt>
                      <c:pt idx="2">
                        <c:v>Academic Bridge Program</c:v>
                      </c:pt>
                      <c:pt idx="3">
                        <c:v>Carnegie Mellon University</c:v>
                      </c:pt>
                      <c:pt idx="4">
                        <c:v>Georgetown University</c:v>
                      </c:pt>
                      <c:pt idx="5">
                        <c:v>Northwestern University</c:v>
                      </c:pt>
                      <c:pt idx="6">
                        <c:v>Virginia Commonwealth University</c:v>
                      </c:pt>
                      <c:pt idx="7">
                        <c:v>Weill Cornell University</c:v>
                      </c:pt>
                    </c:strCache>
                  </c:strRef>
                </c:cat>
                <c:val>
                  <c:numRef>
                    <c:extLst xmlns:c15="http://schemas.microsoft.com/office/drawing/2012/chart">
                      <c:ext xmlns:c15="http://schemas.microsoft.com/office/drawing/2012/chart" uri="{02D57815-91ED-43cb-92C2-25804820EDAC}">
                        <c15:formulaRef>
                          <c15:sqref>'AY Taught'!$M$3:$M$10</c15:sqref>
                        </c15:formulaRef>
                      </c:ext>
                    </c:extLst>
                    <c:numCache>
                      <c:formatCode>General</c:formatCode>
                      <c:ptCount val="8"/>
                    </c:numCache>
                  </c:numRef>
                </c:val>
                <c:extLst xmlns:c15="http://schemas.microsoft.com/office/drawing/2012/chart">
                  <c:ext xmlns:c16="http://schemas.microsoft.com/office/drawing/2014/chart" uri="{C3380CC4-5D6E-409C-BE32-E72D297353CC}">
                    <c16:uniqueId val="{0000000D-033C-414A-93E9-61F6CE88BCEF}"/>
                  </c:ext>
                </c:extLst>
              </c15:ser>
            </c15:filteredBarSeries>
            <c15:filteredBarSeries>
              <c15:ser>
                <c:idx val="13"/>
                <c:order val="13"/>
                <c:tx>
                  <c:strRef>
                    <c:extLst xmlns:c15="http://schemas.microsoft.com/office/drawing/2012/chart">
                      <c:ext xmlns:c15="http://schemas.microsoft.com/office/drawing/2012/chart" uri="{02D57815-91ED-43cb-92C2-25804820EDAC}">
                        <c15:formulaRef>
                          <c15:sqref>'AY Taught'!$O$2</c15:sqref>
                        </c15:formulaRef>
                      </c:ext>
                    </c:extLst>
                    <c:strCache>
                      <c:ptCount val="1"/>
                    </c:strCache>
                  </c:strRef>
                </c:tx>
                <c:spPr>
                  <a:solidFill>
                    <a:schemeClr val="accent2">
                      <a:lumMod val="80000"/>
                      <a:lumOff val="20000"/>
                    </a:schemeClr>
                  </a:solidFill>
                  <a:ln>
                    <a:noFill/>
                  </a:ln>
                  <a:effectLst/>
                </c:spPr>
                <c:invertIfNegative val="0"/>
                <c:cat>
                  <c:strRef>
                    <c:extLst xmlns:c15="http://schemas.microsoft.com/office/drawing/2012/chart">
                      <c:ext xmlns:c15="http://schemas.microsoft.com/office/drawing/2012/chart" uri="{02D57815-91ED-43cb-92C2-25804820EDAC}">
                        <c15:formulaRef>
                          <c15:sqref>'AY Taught'!$A$3:$A$10</c15:sqref>
                        </c15:formulaRef>
                      </c:ext>
                    </c:extLst>
                    <c:strCache>
                      <c:ptCount val="8"/>
                      <c:pt idx="1">
                        <c:v>Hamad bin Khalifa University</c:v>
                      </c:pt>
                      <c:pt idx="2">
                        <c:v>Academic Bridge Program</c:v>
                      </c:pt>
                      <c:pt idx="3">
                        <c:v>Carnegie Mellon University</c:v>
                      </c:pt>
                      <c:pt idx="4">
                        <c:v>Georgetown University</c:v>
                      </c:pt>
                      <c:pt idx="5">
                        <c:v>Northwestern University</c:v>
                      </c:pt>
                      <c:pt idx="6">
                        <c:v>Virginia Commonwealth University</c:v>
                      </c:pt>
                      <c:pt idx="7">
                        <c:v>Weill Cornell University</c:v>
                      </c:pt>
                    </c:strCache>
                  </c:strRef>
                </c:cat>
                <c:val>
                  <c:numRef>
                    <c:extLst xmlns:c15="http://schemas.microsoft.com/office/drawing/2012/chart">
                      <c:ext xmlns:c15="http://schemas.microsoft.com/office/drawing/2012/chart" uri="{02D57815-91ED-43cb-92C2-25804820EDAC}">
                        <c15:formulaRef>
                          <c15:sqref>'AY Taught'!$O$3:$O$10</c15:sqref>
                        </c15:formulaRef>
                      </c:ext>
                    </c:extLst>
                    <c:numCache>
                      <c:formatCode>General</c:formatCode>
                      <c:ptCount val="8"/>
                    </c:numCache>
                  </c:numRef>
                </c:val>
                <c:extLst xmlns:c15="http://schemas.microsoft.com/office/drawing/2012/chart">
                  <c:ext xmlns:c16="http://schemas.microsoft.com/office/drawing/2014/chart" uri="{C3380CC4-5D6E-409C-BE32-E72D297353CC}">
                    <c16:uniqueId val="{0000000E-033C-414A-93E9-61F6CE88BCEF}"/>
                  </c:ext>
                </c:extLst>
              </c15:ser>
            </c15:filteredBarSeries>
          </c:ext>
        </c:extLst>
      </c:barChart>
      <c:catAx>
        <c:axId val="5708788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70874224"/>
        <c:crosses val="autoZero"/>
        <c:auto val="1"/>
        <c:lblAlgn val="ctr"/>
        <c:lblOffset val="100"/>
        <c:noMultiLvlLbl val="0"/>
      </c:catAx>
      <c:valAx>
        <c:axId val="57087422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70878816"/>
        <c:crosses val="autoZero"/>
        <c:crossBetween val="between"/>
      </c:val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900" b="0" i="0" u="none" strike="noStrike" kern="1200" baseline="0">
                <a:solidFill>
                  <a:schemeClr val="tx1">
                    <a:lumMod val="65000"/>
                    <a:lumOff val="35000"/>
                  </a:schemeClr>
                </a:solidFill>
                <a:latin typeface="+mn-lt"/>
                <a:ea typeface="+mn-ea"/>
                <a:cs typeface="+mn-cs"/>
              </a:defRPr>
            </a:pPr>
            <a:endParaRPr lang="en-US"/>
          </a:p>
        </c:txPr>
      </c:dTable>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800" b="0" i="0" baseline="0" dirty="0">
                <a:effectLst/>
              </a:rPr>
              <a:t>TAMUQ Cross Registered Students at Other EC Schools</a:t>
            </a:r>
            <a:endParaRPr lang="en-US" dirty="0">
              <a:effectLst/>
            </a:endParaRP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'Updated Graph'!$B$2</c:f>
              <c:strCache>
                <c:ptCount val="1"/>
                <c:pt idx="0">
                  <c:v>AY 2014-2015</c:v>
                </c:pt>
              </c:strCache>
            </c:strRef>
          </c:tx>
          <c:spPr>
            <a:solidFill>
              <a:schemeClr val="accent1"/>
            </a:solidFill>
            <a:ln>
              <a:noFill/>
            </a:ln>
            <a:effectLst/>
          </c:spPr>
          <c:invertIfNegative val="0"/>
          <c:cat>
            <c:strRef>
              <c:f>'Updated Graph'!$A$4:$A$8</c:f>
              <c:strCache>
                <c:ptCount val="5"/>
                <c:pt idx="0">
                  <c:v>Carnegie Mellon University</c:v>
                </c:pt>
                <c:pt idx="1">
                  <c:v>Georgetown University</c:v>
                </c:pt>
                <c:pt idx="2">
                  <c:v>Northwestern University</c:v>
                </c:pt>
                <c:pt idx="3">
                  <c:v>Virginia Commonwealth University</c:v>
                </c:pt>
                <c:pt idx="4">
                  <c:v>Weill Cornell University</c:v>
                </c:pt>
              </c:strCache>
            </c:strRef>
          </c:cat>
          <c:val>
            <c:numRef>
              <c:f>'Updated Graph'!$B$4:$B$8</c:f>
              <c:numCache>
                <c:formatCode>General</c:formatCode>
                <c:ptCount val="5"/>
                <c:pt idx="0">
                  <c:v>4</c:v>
                </c:pt>
                <c:pt idx="1">
                  <c:v>0</c:v>
                </c:pt>
                <c:pt idx="2">
                  <c:v>2</c:v>
                </c:pt>
                <c:pt idx="3">
                  <c:v>3</c:v>
                </c:pt>
                <c:pt idx="4">
                  <c:v>1</c:v>
                </c:pt>
              </c:numCache>
            </c:numRef>
          </c:val>
          <c:extLst>
            <c:ext xmlns:c16="http://schemas.microsoft.com/office/drawing/2014/chart" uri="{C3380CC4-5D6E-409C-BE32-E72D297353CC}">
              <c16:uniqueId val="{00000000-8943-4469-A449-3EC2727A88B5}"/>
            </c:ext>
          </c:extLst>
        </c:ser>
        <c:ser>
          <c:idx val="2"/>
          <c:order val="2"/>
          <c:tx>
            <c:strRef>
              <c:f>'Updated Graph'!$D$2</c:f>
              <c:strCache>
                <c:ptCount val="1"/>
                <c:pt idx="0">
                  <c:v>AY 2015-2016</c:v>
                </c:pt>
              </c:strCache>
            </c:strRef>
          </c:tx>
          <c:spPr>
            <a:solidFill>
              <a:schemeClr val="accent3"/>
            </a:solidFill>
            <a:ln>
              <a:noFill/>
            </a:ln>
            <a:effectLst/>
          </c:spPr>
          <c:invertIfNegative val="0"/>
          <c:cat>
            <c:strRef>
              <c:f>'Updated Graph'!$A$4:$A$8</c:f>
              <c:strCache>
                <c:ptCount val="5"/>
                <c:pt idx="0">
                  <c:v>Carnegie Mellon University</c:v>
                </c:pt>
                <c:pt idx="1">
                  <c:v>Georgetown University</c:v>
                </c:pt>
                <c:pt idx="2">
                  <c:v>Northwestern University</c:v>
                </c:pt>
                <c:pt idx="3">
                  <c:v>Virginia Commonwealth University</c:v>
                </c:pt>
                <c:pt idx="4">
                  <c:v>Weill Cornell University</c:v>
                </c:pt>
              </c:strCache>
            </c:strRef>
          </c:cat>
          <c:val>
            <c:numRef>
              <c:f>'Updated Graph'!$D$4:$D$8</c:f>
              <c:numCache>
                <c:formatCode>General</c:formatCode>
                <c:ptCount val="5"/>
                <c:pt idx="0">
                  <c:v>5</c:v>
                </c:pt>
                <c:pt idx="1">
                  <c:v>0</c:v>
                </c:pt>
                <c:pt idx="2">
                  <c:v>2</c:v>
                </c:pt>
                <c:pt idx="3">
                  <c:v>11</c:v>
                </c:pt>
                <c:pt idx="4">
                  <c:v>0</c:v>
                </c:pt>
              </c:numCache>
            </c:numRef>
          </c:val>
          <c:extLst>
            <c:ext xmlns:c16="http://schemas.microsoft.com/office/drawing/2014/chart" uri="{C3380CC4-5D6E-409C-BE32-E72D297353CC}">
              <c16:uniqueId val="{00000001-8943-4469-A449-3EC2727A88B5}"/>
            </c:ext>
          </c:extLst>
        </c:ser>
        <c:ser>
          <c:idx val="4"/>
          <c:order val="4"/>
          <c:tx>
            <c:strRef>
              <c:f>'Updated Graph'!$F$2</c:f>
              <c:strCache>
                <c:ptCount val="1"/>
                <c:pt idx="0">
                  <c:v>AY 2016-2017</c:v>
                </c:pt>
              </c:strCache>
            </c:strRef>
          </c:tx>
          <c:spPr>
            <a:solidFill>
              <a:schemeClr val="accent5"/>
            </a:solidFill>
            <a:ln>
              <a:noFill/>
            </a:ln>
            <a:effectLst/>
          </c:spPr>
          <c:invertIfNegative val="0"/>
          <c:cat>
            <c:strRef>
              <c:f>'Updated Graph'!$A$4:$A$8</c:f>
              <c:strCache>
                <c:ptCount val="5"/>
                <c:pt idx="0">
                  <c:v>Carnegie Mellon University</c:v>
                </c:pt>
                <c:pt idx="1">
                  <c:v>Georgetown University</c:v>
                </c:pt>
                <c:pt idx="2">
                  <c:v>Northwestern University</c:v>
                </c:pt>
                <c:pt idx="3">
                  <c:v>Virginia Commonwealth University</c:v>
                </c:pt>
                <c:pt idx="4">
                  <c:v>Weill Cornell University</c:v>
                </c:pt>
              </c:strCache>
            </c:strRef>
          </c:cat>
          <c:val>
            <c:numRef>
              <c:f>'Updated Graph'!$F$4:$F$8</c:f>
              <c:numCache>
                <c:formatCode>General</c:formatCode>
                <c:ptCount val="5"/>
                <c:pt idx="0">
                  <c:v>2</c:v>
                </c:pt>
                <c:pt idx="1">
                  <c:v>0</c:v>
                </c:pt>
                <c:pt idx="2">
                  <c:v>1</c:v>
                </c:pt>
                <c:pt idx="3">
                  <c:v>2</c:v>
                </c:pt>
                <c:pt idx="4">
                  <c:v>0</c:v>
                </c:pt>
              </c:numCache>
            </c:numRef>
          </c:val>
          <c:extLst>
            <c:ext xmlns:c16="http://schemas.microsoft.com/office/drawing/2014/chart" uri="{C3380CC4-5D6E-409C-BE32-E72D297353CC}">
              <c16:uniqueId val="{00000002-8943-4469-A449-3EC2727A88B5}"/>
            </c:ext>
          </c:extLst>
        </c:ser>
        <c:ser>
          <c:idx val="6"/>
          <c:order val="6"/>
          <c:tx>
            <c:strRef>
              <c:f>'Updated Graph'!$H$2</c:f>
              <c:strCache>
                <c:ptCount val="1"/>
                <c:pt idx="0">
                  <c:v>AY 2017-2018</c:v>
                </c:pt>
              </c:strCache>
            </c:strRef>
          </c:tx>
          <c:spPr>
            <a:solidFill>
              <a:schemeClr val="accent1">
                <a:lumMod val="60000"/>
              </a:schemeClr>
            </a:solidFill>
            <a:ln>
              <a:noFill/>
            </a:ln>
            <a:effectLst/>
          </c:spPr>
          <c:invertIfNegative val="0"/>
          <c:cat>
            <c:strRef>
              <c:f>'Updated Graph'!$A$4:$A$8</c:f>
              <c:strCache>
                <c:ptCount val="5"/>
                <c:pt idx="0">
                  <c:v>Carnegie Mellon University</c:v>
                </c:pt>
                <c:pt idx="1">
                  <c:v>Georgetown University</c:v>
                </c:pt>
                <c:pt idx="2">
                  <c:v>Northwestern University</c:v>
                </c:pt>
                <c:pt idx="3">
                  <c:v>Virginia Commonwealth University</c:v>
                </c:pt>
                <c:pt idx="4">
                  <c:v>Weill Cornell University</c:v>
                </c:pt>
              </c:strCache>
            </c:strRef>
          </c:cat>
          <c:val>
            <c:numRef>
              <c:f>'Updated Graph'!$H$4:$H$8</c:f>
              <c:numCache>
                <c:formatCode>General</c:formatCode>
                <c:ptCount val="5"/>
                <c:pt idx="0">
                  <c:v>1</c:v>
                </c:pt>
                <c:pt idx="1">
                  <c:v>0</c:v>
                </c:pt>
                <c:pt idx="2">
                  <c:v>2</c:v>
                </c:pt>
                <c:pt idx="3">
                  <c:v>3</c:v>
                </c:pt>
                <c:pt idx="4">
                  <c:v>0</c:v>
                </c:pt>
              </c:numCache>
            </c:numRef>
          </c:val>
          <c:extLst>
            <c:ext xmlns:c16="http://schemas.microsoft.com/office/drawing/2014/chart" uri="{C3380CC4-5D6E-409C-BE32-E72D297353CC}">
              <c16:uniqueId val="{00000003-8943-4469-A449-3EC2727A88B5}"/>
            </c:ext>
          </c:extLst>
        </c:ser>
        <c:ser>
          <c:idx val="8"/>
          <c:order val="8"/>
          <c:tx>
            <c:strRef>
              <c:f>'Updated Graph'!$J$2</c:f>
              <c:strCache>
                <c:ptCount val="1"/>
                <c:pt idx="0">
                  <c:v>AY 2018-2019</c:v>
                </c:pt>
              </c:strCache>
            </c:strRef>
          </c:tx>
          <c:spPr>
            <a:solidFill>
              <a:schemeClr val="accent3">
                <a:lumMod val="60000"/>
              </a:schemeClr>
            </a:solidFill>
            <a:ln>
              <a:noFill/>
            </a:ln>
            <a:effectLst/>
          </c:spPr>
          <c:invertIfNegative val="0"/>
          <c:cat>
            <c:strRef>
              <c:f>'Updated Graph'!$A$4:$A$8</c:f>
              <c:strCache>
                <c:ptCount val="5"/>
                <c:pt idx="0">
                  <c:v>Carnegie Mellon University</c:v>
                </c:pt>
                <c:pt idx="1">
                  <c:v>Georgetown University</c:v>
                </c:pt>
                <c:pt idx="2">
                  <c:v>Northwestern University</c:v>
                </c:pt>
                <c:pt idx="3">
                  <c:v>Virginia Commonwealth University</c:v>
                </c:pt>
                <c:pt idx="4">
                  <c:v>Weill Cornell University</c:v>
                </c:pt>
              </c:strCache>
            </c:strRef>
          </c:cat>
          <c:val>
            <c:numRef>
              <c:f>'Updated Graph'!$J$4:$J$8</c:f>
              <c:numCache>
                <c:formatCode>General</c:formatCode>
                <c:ptCount val="5"/>
                <c:pt idx="0">
                  <c:v>1</c:v>
                </c:pt>
                <c:pt idx="1">
                  <c:v>4</c:v>
                </c:pt>
                <c:pt idx="2">
                  <c:v>0</c:v>
                </c:pt>
                <c:pt idx="3">
                  <c:v>5</c:v>
                </c:pt>
                <c:pt idx="4">
                  <c:v>0</c:v>
                </c:pt>
              </c:numCache>
            </c:numRef>
          </c:val>
          <c:extLst>
            <c:ext xmlns:c16="http://schemas.microsoft.com/office/drawing/2014/chart" uri="{C3380CC4-5D6E-409C-BE32-E72D297353CC}">
              <c16:uniqueId val="{00000004-8943-4469-A449-3EC2727A88B5}"/>
            </c:ext>
          </c:extLst>
        </c:ser>
        <c:ser>
          <c:idx val="10"/>
          <c:order val="10"/>
          <c:tx>
            <c:strRef>
              <c:f>'Updated Graph'!$L$2</c:f>
              <c:strCache>
                <c:ptCount val="1"/>
                <c:pt idx="0">
                  <c:v>AY 2019-2020</c:v>
                </c:pt>
              </c:strCache>
            </c:strRef>
          </c:tx>
          <c:spPr>
            <a:solidFill>
              <a:schemeClr val="accent5">
                <a:lumMod val="60000"/>
              </a:schemeClr>
            </a:solidFill>
            <a:ln>
              <a:noFill/>
            </a:ln>
            <a:effectLst/>
          </c:spPr>
          <c:invertIfNegative val="0"/>
          <c:cat>
            <c:strRef>
              <c:f>'Updated Graph'!$A$4:$A$8</c:f>
              <c:strCache>
                <c:ptCount val="5"/>
                <c:pt idx="0">
                  <c:v>Carnegie Mellon University</c:v>
                </c:pt>
                <c:pt idx="1">
                  <c:v>Georgetown University</c:v>
                </c:pt>
                <c:pt idx="2">
                  <c:v>Northwestern University</c:v>
                </c:pt>
                <c:pt idx="3">
                  <c:v>Virginia Commonwealth University</c:v>
                </c:pt>
                <c:pt idx="4">
                  <c:v>Weill Cornell University</c:v>
                </c:pt>
              </c:strCache>
            </c:strRef>
          </c:cat>
          <c:val>
            <c:numRef>
              <c:f>'Updated Graph'!$L$4:$L$8</c:f>
              <c:numCache>
                <c:formatCode>General</c:formatCode>
                <c:ptCount val="5"/>
                <c:pt idx="0">
                  <c:v>7</c:v>
                </c:pt>
                <c:pt idx="1">
                  <c:v>3</c:v>
                </c:pt>
                <c:pt idx="2">
                  <c:v>0</c:v>
                </c:pt>
                <c:pt idx="3">
                  <c:v>2</c:v>
                </c:pt>
                <c:pt idx="4">
                  <c:v>0</c:v>
                </c:pt>
              </c:numCache>
            </c:numRef>
          </c:val>
          <c:extLst>
            <c:ext xmlns:c16="http://schemas.microsoft.com/office/drawing/2014/chart" uri="{C3380CC4-5D6E-409C-BE32-E72D297353CC}">
              <c16:uniqueId val="{00000005-8943-4469-A449-3EC2727A88B5}"/>
            </c:ext>
          </c:extLst>
        </c:ser>
        <c:ser>
          <c:idx val="12"/>
          <c:order val="12"/>
          <c:tx>
            <c:strRef>
              <c:f>'Updated Graph'!$N$2</c:f>
              <c:strCache>
                <c:ptCount val="1"/>
                <c:pt idx="0">
                  <c:v>AY 2020-2021</c:v>
                </c:pt>
              </c:strCache>
            </c:strRef>
          </c:tx>
          <c:spPr>
            <a:solidFill>
              <a:schemeClr val="accent1">
                <a:lumMod val="80000"/>
                <a:lumOff val="20000"/>
              </a:schemeClr>
            </a:solidFill>
            <a:ln>
              <a:noFill/>
            </a:ln>
            <a:effectLst/>
          </c:spPr>
          <c:invertIfNegative val="0"/>
          <c:cat>
            <c:strRef>
              <c:f>'Updated Graph'!$A$4:$A$8</c:f>
              <c:strCache>
                <c:ptCount val="5"/>
                <c:pt idx="0">
                  <c:v>Carnegie Mellon University</c:v>
                </c:pt>
                <c:pt idx="1">
                  <c:v>Georgetown University</c:v>
                </c:pt>
                <c:pt idx="2">
                  <c:v>Northwestern University</c:v>
                </c:pt>
                <c:pt idx="3">
                  <c:v>Virginia Commonwealth University</c:v>
                </c:pt>
                <c:pt idx="4">
                  <c:v>Weill Cornell University</c:v>
                </c:pt>
              </c:strCache>
            </c:strRef>
          </c:cat>
          <c:val>
            <c:numRef>
              <c:f>'Updated Graph'!$N$4:$N$8</c:f>
              <c:numCache>
                <c:formatCode>General</c:formatCode>
                <c:ptCount val="5"/>
                <c:pt idx="0">
                  <c:v>3</c:v>
                </c:pt>
                <c:pt idx="1">
                  <c:v>4</c:v>
                </c:pt>
                <c:pt idx="2">
                  <c:v>0</c:v>
                </c:pt>
                <c:pt idx="3">
                  <c:v>0</c:v>
                </c:pt>
                <c:pt idx="4">
                  <c:v>0</c:v>
                </c:pt>
              </c:numCache>
            </c:numRef>
          </c:val>
          <c:extLst>
            <c:ext xmlns:c16="http://schemas.microsoft.com/office/drawing/2014/chart" uri="{C3380CC4-5D6E-409C-BE32-E72D297353CC}">
              <c16:uniqueId val="{00000006-8943-4469-A449-3EC2727A88B5}"/>
            </c:ext>
          </c:extLst>
        </c:ser>
        <c:ser>
          <c:idx val="13"/>
          <c:order val="13"/>
          <c:tx>
            <c:strRef>
              <c:f>'Updated Graph'!$P$2</c:f>
              <c:strCache>
                <c:ptCount val="1"/>
                <c:pt idx="0">
                  <c:v>AY 2021-2022</c:v>
                </c:pt>
              </c:strCache>
            </c:strRef>
          </c:tx>
          <c:spPr>
            <a:solidFill>
              <a:schemeClr val="accent2">
                <a:lumMod val="80000"/>
                <a:lumOff val="20000"/>
              </a:schemeClr>
            </a:solidFill>
            <a:ln>
              <a:noFill/>
            </a:ln>
            <a:effectLst/>
          </c:spPr>
          <c:invertIfNegative val="0"/>
          <c:cat>
            <c:strRef>
              <c:f>'Updated Graph'!$A$4:$A$8</c:f>
              <c:strCache>
                <c:ptCount val="5"/>
                <c:pt idx="0">
                  <c:v>Carnegie Mellon University</c:v>
                </c:pt>
                <c:pt idx="1">
                  <c:v>Georgetown University</c:v>
                </c:pt>
                <c:pt idx="2">
                  <c:v>Northwestern University</c:v>
                </c:pt>
                <c:pt idx="3">
                  <c:v>Virginia Commonwealth University</c:v>
                </c:pt>
                <c:pt idx="4">
                  <c:v>Weill Cornell University</c:v>
                </c:pt>
              </c:strCache>
            </c:strRef>
          </c:cat>
          <c:val>
            <c:numRef>
              <c:f>'Updated Graph'!$P$4:$P$8</c:f>
              <c:numCache>
                <c:formatCode>General</c:formatCode>
                <c:ptCount val="5"/>
                <c:pt idx="0">
                  <c:v>7</c:v>
                </c:pt>
                <c:pt idx="1">
                  <c:v>1</c:v>
                </c:pt>
                <c:pt idx="2">
                  <c:v>0</c:v>
                </c:pt>
                <c:pt idx="3">
                  <c:v>0</c:v>
                </c:pt>
                <c:pt idx="4">
                  <c:v>0</c:v>
                </c:pt>
              </c:numCache>
            </c:numRef>
          </c:val>
          <c:extLst>
            <c:ext xmlns:c16="http://schemas.microsoft.com/office/drawing/2014/chart" uri="{C3380CC4-5D6E-409C-BE32-E72D297353CC}">
              <c16:uniqueId val="{00000007-8943-4469-A449-3EC2727A88B5}"/>
            </c:ext>
          </c:extLst>
        </c:ser>
        <c:ser>
          <c:idx val="14"/>
          <c:order val="14"/>
          <c:tx>
            <c:strRef>
              <c:f>'Updated Graph'!$R$2</c:f>
              <c:strCache>
                <c:ptCount val="1"/>
                <c:pt idx="0">
                  <c:v>AY 2022-2023</c:v>
                </c:pt>
              </c:strCache>
            </c:strRef>
          </c:tx>
          <c:spPr>
            <a:solidFill>
              <a:schemeClr val="accent3">
                <a:lumMod val="80000"/>
                <a:lumOff val="20000"/>
              </a:schemeClr>
            </a:solidFill>
            <a:ln>
              <a:noFill/>
            </a:ln>
            <a:effectLst/>
          </c:spPr>
          <c:invertIfNegative val="0"/>
          <c:val>
            <c:numRef>
              <c:f>'Updated Graph'!$R$4:$R$8</c:f>
              <c:numCache>
                <c:formatCode>General</c:formatCode>
                <c:ptCount val="5"/>
                <c:pt idx="0">
                  <c:v>5</c:v>
                </c:pt>
                <c:pt idx="1">
                  <c:v>0</c:v>
                </c:pt>
                <c:pt idx="2">
                  <c:v>1</c:v>
                </c:pt>
                <c:pt idx="3">
                  <c:v>1</c:v>
                </c:pt>
                <c:pt idx="4">
                  <c:v>0</c:v>
                </c:pt>
              </c:numCache>
            </c:numRef>
          </c:val>
          <c:extLst>
            <c:ext xmlns:c16="http://schemas.microsoft.com/office/drawing/2014/chart" uri="{C3380CC4-5D6E-409C-BE32-E72D297353CC}">
              <c16:uniqueId val="{00000001-8B17-4EB2-9AD0-401A242EC224}"/>
            </c:ext>
          </c:extLst>
        </c:ser>
        <c:dLbls>
          <c:showLegendKey val="0"/>
          <c:showVal val="0"/>
          <c:showCatName val="0"/>
          <c:showSerName val="0"/>
          <c:showPercent val="0"/>
          <c:showBubbleSize val="0"/>
        </c:dLbls>
        <c:gapWidth val="219"/>
        <c:overlap val="-27"/>
        <c:axId val="615509288"/>
        <c:axId val="615517488"/>
        <c:extLst>
          <c:ext xmlns:c15="http://schemas.microsoft.com/office/drawing/2012/chart" uri="{02D57815-91ED-43cb-92C2-25804820EDAC}">
            <c15:filteredBarSeries>
              <c15:ser>
                <c:idx val="1"/>
                <c:order val="1"/>
                <c:tx>
                  <c:strRef>
                    <c:extLst>
                      <c:ext uri="{02D57815-91ED-43cb-92C2-25804820EDAC}">
                        <c15:formulaRef>
                          <c15:sqref>Graph!$C$2:$C$3</c15:sqref>
                        </c15:formulaRef>
                      </c:ext>
                    </c:extLst>
                    <c:strCache>
                      <c:ptCount val="1"/>
                      <c:pt idx="0">
                        <c:v>#REF! #REF!</c:v>
                      </c:pt>
                    </c:strCache>
                  </c:strRef>
                </c:tx>
                <c:spPr>
                  <a:solidFill>
                    <a:schemeClr val="accent2"/>
                  </a:solidFill>
                  <a:ln>
                    <a:noFill/>
                  </a:ln>
                  <a:effectLst/>
                </c:spPr>
                <c:invertIfNegative val="0"/>
                <c:cat>
                  <c:strRef>
                    <c:extLst>
                      <c:ext uri="{02D57815-91ED-43cb-92C2-25804820EDAC}">
                        <c15:formulaRef>
                          <c15:sqref>'Updated Graph'!$A$4:$A$8</c15:sqref>
                        </c15:formulaRef>
                      </c:ext>
                    </c:extLst>
                    <c:strCache>
                      <c:ptCount val="5"/>
                      <c:pt idx="0">
                        <c:v>Carnegie Mellon University</c:v>
                      </c:pt>
                      <c:pt idx="1">
                        <c:v>Georgetown University</c:v>
                      </c:pt>
                      <c:pt idx="2">
                        <c:v>Northwestern University</c:v>
                      </c:pt>
                      <c:pt idx="3">
                        <c:v>Virginia Commonwealth University</c:v>
                      </c:pt>
                      <c:pt idx="4">
                        <c:v>Weill Cornell University</c:v>
                      </c:pt>
                    </c:strCache>
                  </c:strRef>
                </c:cat>
                <c:val>
                  <c:numRef>
                    <c:extLst>
                      <c:ext uri="{02D57815-91ED-43cb-92C2-25804820EDAC}">
                        <c15:formulaRef>
                          <c15:sqref>[1]Graph!$C$4:$C$8</c15:sqref>
                        </c15:formulaRef>
                      </c:ext>
                    </c:extLst>
                    <c:numCache>
                      <c:formatCode>General</c:formatCode>
                      <c:ptCount val="5"/>
                      <c:pt idx="0">
                        <c:v>0</c:v>
                      </c:pt>
                      <c:pt idx="1">
                        <c:v>0</c:v>
                      </c:pt>
                      <c:pt idx="2">
                        <c:v>0</c:v>
                      </c:pt>
                      <c:pt idx="3">
                        <c:v>0</c:v>
                      </c:pt>
                      <c:pt idx="4">
                        <c:v>0</c:v>
                      </c:pt>
                    </c:numCache>
                  </c:numRef>
                </c:val>
                <c:extLst>
                  <c:ext xmlns:c16="http://schemas.microsoft.com/office/drawing/2014/chart" uri="{C3380CC4-5D6E-409C-BE32-E72D297353CC}">
                    <c16:uniqueId val="{00000008-8943-4469-A449-3EC2727A88B5}"/>
                  </c:ext>
                </c:extLst>
              </c15:ser>
            </c15:filteredBarSeries>
            <c15:filteredBarSeries>
              <c15:ser>
                <c:idx val="3"/>
                <c:order val="3"/>
                <c:tx>
                  <c:strRef>
                    <c:extLst xmlns:c15="http://schemas.microsoft.com/office/drawing/2012/chart">
                      <c:ext xmlns:c15="http://schemas.microsoft.com/office/drawing/2012/chart" uri="{02D57815-91ED-43cb-92C2-25804820EDAC}">
                        <c15:formulaRef>
                          <c15:sqref>Graph!$E$2:$E$3</c15:sqref>
                        </c15:formulaRef>
                      </c:ext>
                    </c:extLst>
                    <c:strCache>
                      <c:ptCount val="1"/>
                      <c:pt idx="0">
                        <c:v>#REF! #REF!</c:v>
                      </c:pt>
                    </c:strCache>
                  </c:strRef>
                </c:tx>
                <c:spPr>
                  <a:solidFill>
                    <a:schemeClr val="accent4"/>
                  </a:solidFill>
                  <a:ln>
                    <a:noFill/>
                  </a:ln>
                  <a:effectLst/>
                </c:spPr>
                <c:invertIfNegative val="0"/>
                <c:cat>
                  <c:strRef>
                    <c:extLst xmlns:c15="http://schemas.microsoft.com/office/drawing/2012/chart">
                      <c:ext xmlns:c15="http://schemas.microsoft.com/office/drawing/2012/chart" uri="{02D57815-91ED-43cb-92C2-25804820EDAC}">
                        <c15:formulaRef>
                          <c15:sqref>'Updated Graph'!$A$4:$A$8</c15:sqref>
                        </c15:formulaRef>
                      </c:ext>
                    </c:extLst>
                    <c:strCache>
                      <c:ptCount val="5"/>
                      <c:pt idx="0">
                        <c:v>Carnegie Mellon University</c:v>
                      </c:pt>
                      <c:pt idx="1">
                        <c:v>Georgetown University</c:v>
                      </c:pt>
                      <c:pt idx="2">
                        <c:v>Northwestern University</c:v>
                      </c:pt>
                      <c:pt idx="3">
                        <c:v>Virginia Commonwealth University</c:v>
                      </c:pt>
                      <c:pt idx="4">
                        <c:v>Weill Cornell University</c:v>
                      </c:pt>
                    </c:strCache>
                  </c:strRef>
                </c:cat>
                <c:val>
                  <c:numRef>
                    <c:extLst xmlns:c15="http://schemas.microsoft.com/office/drawing/2012/chart">
                      <c:ext xmlns:c15="http://schemas.microsoft.com/office/drawing/2012/chart" uri="{02D57815-91ED-43cb-92C2-25804820EDAC}">
                        <c15:formulaRef>
                          <c15:sqref>[1]Graph!$E$4:$E$8</c15:sqref>
                        </c15:formulaRef>
                      </c:ext>
                    </c:extLst>
                    <c:numCache>
                      <c:formatCode>General</c:formatCode>
                      <c:ptCount val="5"/>
                      <c:pt idx="0">
                        <c:v>0</c:v>
                      </c:pt>
                      <c:pt idx="1">
                        <c:v>0</c:v>
                      </c:pt>
                      <c:pt idx="2">
                        <c:v>0</c:v>
                      </c:pt>
                      <c:pt idx="3">
                        <c:v>0</c:v>
                      </c:pt>
                      <c:pt idx="4">
                        <c:v>0</c:v>
                      </c:pt>
                    </c:numCache>
                  </c:numRef>
                </c:val>
                <c:extLst xmlns:c15="http://schemas.microsoft.com/office/drawing/2012/chart">
                  <c:ext xmlns:c16="http://schemas.microsoft.com/office/drawing/2014/chart" uri="{C3380CC4-5D6E-409C-BE32-E72D297353CC}">
                    <c16:uniqueId val="{00000009-8943-4469-A449-3EC2727A88B5}"/>
                  </c:ext>
                </c:extLst>
              </c15:ser>
            </c15:filteredBarSeries>
            <c15:filteredBarSeries>
              <c15:ser>
                <c:idx val="5"/>
                <c:order val="5"/>
                <c:tx>
                  <c:strRef>
                    <c:extLst xmlns:c15="http://schemas.microsoft.com/office/drawing/2012/chart">
                      <c:ext xmlns:c15="http://schemas.microsoft.com/office/drawing/2012/chart" uri="{02D57815-91ED-43cb-92C2-25804820EDAC}">
                        <c15:formulaRef>
                          <c15:sqref>Graph!$G$2:$G$3</c15:sqref>
                        </c15:formulaRef>
                      </c:ext>
                    </c:extLst>
                    <c:strCache>
                      <c:ptCount val="1"/>
                      <c:pt idx="0">
                        <c:v>#REF! #REF!</c:v>
                      </c:pt>
                    </c:strCache>
                  </c:strRef>
                </c:tx>
                <c:spPr>
                  <a:solidFill>
                    <a:schemeClr val="accent6"/>
                  </a:solidFill>
                  <a:ln>
                    <a:noFill/>
                  </a:ln>
                  <a:effectLst/>
                </c:spPr>
                <c:invertIfNegative val="0"/>
                <c:cat>
                  <c:strRef>
                    <c:extLst xmlns:c15="http://schemas.microsoft.com/office/drawing/2012/chart">
                      <c:ext xmlns:c15="http://schemas.microsoft.com/office/drawing/2012/chart" uri="{02D57815-91ED-43cb-92C2-25804820EDAC}">
                        <c15:formulaRef>
                          <c15:sqref>'Updated Graph'!$A$4:$A$8</c15:sqref>
                        </c15:formulaRef>
                      </c:ext>
                    </c:extLst>
                    <c:strCache>
                      <c:ptCount val="5"/>
                      <c:pt idx="0">
                        <c:v>Carnegie Mellon University</c:v>
                      </c:pt>
                      <c:pt idx="1">
                        <c:v>Georgetown University</c:v>
                      </c:pt>
                      <c:pt idx="2">
                        <c:v>Northwestern University</c:v>
                      </c:pt>
                      <c:pt idx="3">
                        <c:v>Virginia Commonwealth University</c:v>
                      </c:pt>
                      <c:pt idx="4">
                        <c:v>Weill Cornell University</c:v>
                      </c:pt>
                    </c:strCache>
                  </c:strRef>
                </c:cat>
                <c:val>
                  <c:numRef>
                    <c:extLst xmlns:c15="http://schemas.microsoft.com/office/drawing/2012/chart">
                      <c:ext xmlns:c15="http://schemas.microsoft.com/office/drawing/2012/chart" uri="{02D57815-91ED-43cb-92C2-25804820EDAC}">
                        <c15:formulaRef>
                          <c15:sqref>[1]Graph!$G$4:$G$8</c15:sqref>
                        </c15:formulaRef>
                      </c:ext>
                    </c:extLst>
                    <c:numCache>
                      <c:formatCode>General</c:formatCode>
                      <c:ptCount val="5"/>
                      <c:pt idx="0">
                        <c:v>0</c:v>
                      </c:pt>
                      <c:pt idx="1">
                        <c:v>0</c:v>
                      </c:pt>
                      <c:pt idx="2">
                        <c:v>0</c:v>
                      </c:pt>
                      <c:pt idx="3">
                        <c:v>0</c:v>
                      </c:pt>
                      <c:pt idx="4">
                        <c:v>0</c:v>
                      </c:pt>
                    </c:numCache>
                  </c:numRef>
                </c:val>
                <c:extLst xmlns:c15="http://schemas.microsoft.com/office/drawing/2012/chart">
                  <c:ext xmlns:c16="http://schemas.microsoft.com/office/drawing/2014/chart" uri="{C3380CC4-5D6E-409C-BE32-E72D297353CC}">
                    <c16:uniqueId val="{0000000A-8943-4469-A449-3EC2727A88B5}"/>
                  </c:ext>
                </c:extLst>
              </c15:ser>
            </c15:filteredBarSeries>
            <c15:filteredBarSeries>
              <c15:ser>
                <c:idx val="7"/>
                <c:order val="7"/>
                <c:tx>
                  <c:strRef>
                    <c:extLst xmlns:c15="http://schemas.microsoft.com/office/drawing/2012/chart">
                      <c:ext xmlns:c15="http://schemas.microsoft.com/office/drawing/2012/chart" uri="{02D57815-91ED-43cb-92C2-25804820EDAC}">
                        <c15:formulaRef>
                          <c15:sqref>Graph!$I$2:$I$3</c15:sqref>
                        </c15:formulaRef>
                      </c:ext>
                    </c:extLst>
                    <c:strCache>
                      <c:ptCount val="1"/>
                      <c:pt idx="0">
                        <c:v>#REF! #REF!</c:v>
                      </c:pt>
                    </c:strCache>
                  </c:strRef>
                </c:tx>
                <c:spPr>
                  <a:solidFill>
                    <a:schemeClr val="accent2">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'Updated Graph'!$A$4:$A$8</c15:sqref>
                        </c15:formulaRef>
                      </c:ext>
                    </c:extLst>
                    <c:strCache>
                      <c:ptCount val="5"/>
                      <c:pt idx="0">
                        <c:v>Carnegie Mellon University</c:v>
                      </c:pt>
                      <c:pt idx="1">
                        <c:v>Georgetown University</c:v>
                      </c:pt>
                      <c:pt idx="2">
                        <c:v>Northwestern University</c:v>
                      </c:pt>
                      <c:pt idx="3">
                        <c:v>Virginia Commonwealth University</c:v>
                      </c:pt>
                      <c:pt idx="4">
                        <c:v>Weill Cornell University</c:v>
                      </c:pt>
                    </c:strCache>
                  </c:strRef>
                </c:cat>
                <c:val>
                  <c:numRef>
                    <c:extLst xmlns:c15="http://schemas.microsoft.com/office/drawing/2012/chart">
                      <c:ext xmlns:c15="http://schemas.microsoft.com/office/drawing/2012/chart" uri="{02D57815-91ED-43cb-92C2-25804820EDAC}">
                        <c15:formulaRef>
                          <c15:sqref>[1]Graph!$I$4:$I$8</c15:sqref>
                        </c15:formulaRef>
                      </c:ext>
                    </c:extLst>
                    <c:numCache>
                      <c:formatCode>General</c:formatCode>
                      <c:ptCount val="5"/>
                      <c:pt idx="0">
                        <c:v>0</c:v>
                      </c:pt>
                      <c:pt idx="1">
                        <c:v>0</c:v>
                      </c:pt>
                      <c:pt idx="2">
                        <c:v>0</c:v>
                      </c:pt>
                      <c:pt idx="3">
                        <c:v>0</c:v>
                      </c:pt>
                      <c:pt idx="4">
                        <c:v>0</c:v>
                      </c:pt>
                    </c:numCache>
                  </c:numRef>
                </c:val>
                <c:extLst xmlns:c15="http://schemas.microsoft.com/office/drawing/2012/chart">
                  <c:ext xmlns:c16="http://schemas.microsoft.com/office/drawing/2014/chart" uri="{C3380CC4-5D6E-409C-BE32-E72D297353CC}">
                    <c16:uniqueId val="{0000000B-8943-4469-A449-3EC2727A88B5}"/>
                  </c:ext>
                </c:extLst>
              </c15:ser>
            </c15:filteredBarSeries>
            <c15:filteredBarSeries>
              <c15:ser>
                <c:idx val="9"/>
                <c:order val="9"/>
                <c:tx>
                  <c:strRef>
                    <c:extLst xmlns:c15="http://schemas.microsoft.com/office/drawing/2012/chart">
                      <c:ext xmlns:c15="http://schemas.microsoft.com/office/drawing/2012/chart" uri="{02D57815-91ED-43cb-92C2-25804820EDAC}">
                        <c15:formulaRef>
                          <c15:sqref>Graph!$K$2:$K$3</c15:sqref>
                        </c15:formulaRef>
                      </c:ext>
                    </c:extLst>
                    <c:strCache>
                      <c:ptCount val="1"/>
                      <c:pt idx="0">
                        <c:v>#REF! #REF!</c:v>
                      </c:pt>
                    </c:strCache>
                  </c:strRef>
                </c:tx>
                <c:spPr>
                  <a:solidFill>
                    <a:schemeClr val="accent4">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'Updated Graph'!$A$4:$A$8</c15:sqref>
                        </c15:formulaRef>
                      </c:ext>
                    </c:extLst>
                    <c:strCache>
                      <c:ptCount val="5"/>
                      <c:pt idx="0">
                        <c:v>Carnegie Mellon University</c:v>
                      </c:pt>
                      <c:pt idx="1">
                        <c:v>Georgetown University</c:v>
                      </c:pt>
                      <c:pt idx="2">
                        <c:v>Northwestern University</c:v>
                      </c:pt>
                      <c:pt idx="3">
                        <c:v>Virginia Commonwealth University</c:v>
                      </c:pt>
                      <c:pt idx="4">
                        <c:v>Weill Cornell University</c:v>
                      </c:pt>
                    </c:strCache>
                  </c:strRef>
                </c:cat>
                <c:val>
                  <c:numRef>
                    <c:extLst xmlns:c15="http://schemas.microsoft.com/office/drawing/2012/chart">
                      <c:ext xmlns:c15="http://schemas.microsoft.com/office/drawing/2012/chart" uri="{02D57815-91ED-43cb-92C2-25804820EDAC}">
                        <c15:formulaRef>
                          <c15:sqref>[1]Graph!$K$4:$K$8</c15:sqref>
                        </c15:formulaRef>
                      </c:ext>
                    </c:extLst>
                    <c:numCache>
                      <c:formatCode>General</c:formatCode>
                      <c:ptCount val="5"/>
                      <c:pt idx="0">
                        <c:v>0</c:v>
                      </c:pt>
                      <c:pt idx="1">
                        <c:v>0</c:v>
                      </c:pt>
                      <c:pt idx="2">
                        <c:v>0</c:v>
                      </c:pt>
                      <c:pt idx="3">
                        <c:v>0</c:v>
                      </c:pt>
                      <c:pt idx="4">
                        <c:v>0</c:v>
                      </c:pt>
                    </c:numCache>
                  </c:numRef>
                </c:val>
                <c:extLst xmlns:c15="http://schemas.microsoft.com/office/drawing/2012/chart">
                  <c:ext xmlns:c16="http://schemas.microsoft.com/office/drawing/2014/chart" uri="{C3380CC4-5D6E-409C-BE32-E72D297353CC}">
                    <c16:uniqueId val="{0000000C-8943-4469-A449-3EC2727A88B5}"/>
                  </c:ext>
                </c:extLst>
              </c15:ser>
            </c15:filteredBarSeries>
            <c15:filteredBarSeries>
              <c15:ser>
                <c:idx val="11"/>
                <c:order val="11"/>
                <c:tx>
                  <c:strRef>
                    <c:extLst xmlns:c15="http://schemas.microsoft.com/office/drawing/2012/chart">
                      <c:ext xmlns:c15="http://schemas.microsoft.com/office/drawing/2012/chart" uri="{02D57815-91ED-43cb-92C2-25804820EDAC}">
                        <c15:formulaRef>
                          <c15:sqref>Graph!$M$2:$M$3</c15:sqref>
                        </c15:formulaRef>
                      </c:ext>
                    </c:extLst>
                    <c:strCache>
                      <c:ptCount val="1"/>
                      <c:pt idx="0">
                        <c:v>#REF! #REF!</c:v>
                      </c:pt>
                    </c:strCache>
                  </c:strRef>
                </c:tx>
                <c:spPr>
                  <a:solidFill>
                    <a:schemeClr val="accent6">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'Updated Graph'!$A$4:$A$8</c15:sqref>
                        </c15:formulaRef>
                      </c:ext>
                    </c:extLst>
                    <c:strCache>
                      <c:ptCount val="5"/>
                      <c:pt idx="0">
                        <c:v>Carnegie Mellon University</c:v>
                      </c:pt>
                      <c:pt idx="1">
                        <c:v>Georgetown University</c:v>
                      </c:pt>
                      <c:pt idx="2">
                        <c:v>Northwestern University</c:v>
                      </c:pt>
                      <c:pt idx="3">
                        <c:v>Virginia Commonwealth University</c:v>
                      </c:pt>
                      <c:pt idx="4">
                        <c:v>Weill Cornell University</c:v>
                      </c:pt>
                    </c:strCache>
                  </c:strRef>
                </c:cat>
                <c:val>
                  <c:numRef>
                    <c:extLst xmlns:c15="http://schemas.microsoft.com/office/drawing/2012/chart">
                      <c:ext xmlns:c15="http://schemas.microsoft.com/office/drawing/2012/chart" uri="{02D57815-91ED-43cb-92C2-25804820EDAC}">
                        <c15:formulaRef>
                          <c15:sqref>[1]Graph!$M$4:$M$8</c15:sqref>
                        </c15:formulaRef>
                      </c:ext>
                    </c:extLst>
                    <c:numCache>
                      <c:formatCode>General</c:formatCode>
                      <c:ptCount val="5"/>
                      <c:pt idx="0">
                        <c:v>0</c:v>
                      </c:pt>
                      <c:pt idx="1">
                        <c:v>0</c:v>
                      </c:pt>
                      <c:pt idx="2">
                        <c:v>0</c:v>
                      </c:pt>
                      <c:pt idx="3">
                        <c:v>0</c:v>
                      </c:pt>
                      <c:pt idx="4">
                        <c:v>0</c:v>
                      </c:pt>
                    </c:numCache>
                  </c:numRef>
                </c:val>
                <c:extLst xmlns:c15="http://schemas.microsoft.com/office/drawing/2012/chart">
                  <c:ext xmlns:c16="http://schemas.microsoft.com/office/drawing/2014/chart" uri="{C3380CC4-5D6E-409C-BE32-E72D297353CC}">
                    <c16:uniqueId val="{0000000D-8943-4469-A449-3EC2727A88B5}"/>
                  </c:ext>
                </c:extLst>
              </c15:ser>
            </c15:filteredBarSeries>
          </c:ext>
        </c:extLst>
      </c:barChart>
      <c:catAx>
        <c:axId val="61550928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615517488"/>
        <c:crosses val="autoZero"/>
        <c:auto val="1"/>
        <c:lblAlgn val="ctr"/>
        <c:lblOffset val="100"/>
        <c:noMultiLvlLbl val="0"/>
      </c:catAx>
      <c:valAx>
        <c:axId val="61551748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615509288"/>
        <c:crosses val="autoZero"/>
        <c:crossBetween val="between"/>
      </c:val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900" b="0" i="0" u="none" strike="noStrike" kern="1200" baseline="0">
                <a:solidFill>
                  <a:schemeClr val="tx1">
                    <a:lumMod val="65000"/>
                    <a:lumOff val="35000"/>
                  </a:schemeClr>
                </a:solidFill>
                <a:latin typeface="+mn-lt"/>
                <a:ea typeface="+mn-ea"/>
                <a:cs typeface="+mn-cs"/>
              </a:defRPr>
            </a:pPr>
            <a:endParaRPr lang="en-US"/>
          </a:p>
        </c:txPr>
      </c:dTable>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1"/>
            <a:ext cx="2946189" cy="498003"/>
          </a:xfrm>
          <a:prstGeom prst="rect">
            <a:avLst/>
          </a:prstGeom>
        </p:spPr>
        <p:txBody>
          <a:bodyPr vert="horz" lIns="91567" tIns="45785" rIns="91567" bIns="45785" rtlCol="0"/>
          <a:lstStyle>
            <a:lvl1pPr algn="l">
              <a:defRPr sz="1200"/>
            </a:lvl1pPr>
          </a:lstStyle>
          <a:p>
            <a:endParaRPr lang="en-US"/>
          </a:p>
        </p:txBody>
      </p:sp>
      <p:sp>
        <p:nvSpPr>
          <p:cNvPr id="3" name="Date Placeholder 2"/>
          <p:cNvSpPr>
            <a:spLocks noGrp="1"/>
          </p:cNvSpPr>
          <p:nvPr>
            <p:ph type="dt" sz="quarter" idx="1"/>
          </p:nvPr>
        </p:nvSpPr>
        <p:spPr>
          <a:xfrm>
            <a:off x="3849900" y="1"/>
            <a:ext cx="2946189" cy="498003"/>
          </a:xfrm>
          <a:prstGeom prst="rect">
            <a:avLst/>
          </a:prstGeom>
        </p:spPr>
        <p:txBody>
          <a:bodyPr vert="horz" lIns="91567" tIns="45785" rIns="91567" bIns="45785" rtlCol="0"/>
          <a:lstStyle>
            <a:lvl1pPr algn="r">
              <a:defRPr sz="1200"/>
            </a:lvl1pPr>
          </a:lstStyle>
          <a:p>
            <a:fld id="{E178E455-634C-43C5-B785-55A223682E86}" type="datetimeFigureOut">
              <a:rPr lang="en-US" smtClean="0"/>
              <a:t>7/24/2023</a:t>
            </a:fld>
            <a:endParaRPr lang="en-US"/>
          </a:p>
        </p:txBody>
      </p:sp>
      <p:sp>
        <p:nvSpPr>
          <p:cNvPr id="4" name="Footer Placeholder 3"/>
          <p:cNvSpPr>
            <a:spLocks noGrp="1"/>
          </p:cNvSpPr>
          <p:nvPr>
            <p:ph type="ftr" sz="quarter" idx="2"/>
          </p:nvPr>
        </p:nvSpPr>
        <p:spPr>
          <a:xfrm>
            <a:off x="2" y="9430225"/>
            <a:ext cx="2946189" cy="498002"/>
          </a:xfrm>
          <a:prstGeom prst="rect">
            <a:avLst/>
          </a:prstGeom>
        </p:spPr>
        <p:txBody>
          <a:bodyPr vert="horz" lIns="91567" tIns="45785" rIns="91567" bIns="45785" rtlCol="0" anchor="b"/>
          <a:lstStyle>
            <a:lvl1pPr algn="l">
              <a:defRPr sz="1200"/>
            </a:lvl1pPr>
          </a:lstStyle>
          <a:p>
            <a:endParaRPr lang="en-US"/>
          </a:p>
        </p:txBody>
      </p:sp>
      <p:sp>
        <p:nvSpPr>
          <p:cNvPr id="5" name="Slide Number Placeholder 4"/>
          <p:cNvSpPr>
            <a:spLocks noGrp="1"/>
          </p:cNvSpPr>
          <p:nvPr>
            <p:ph type="sldNum" sz="quarter" idx="3"/>
          </p:nvPr>
        </p:nvSpPr>
        <p:spPr>
          <a:xfrm>
            <a:off x="3849900" y="9430225"/>
            <a:ext cx="2946189" cy="498002"/>
          </a:xfrm>
          <a:prstGeom prst="rect">
            <a:avLst/>
          </a:prstGeom>
        </p:spPr>
        <p:txBody>
          <a:bodyPr vert="horz" lIns="91567" tIns="45785" rIns="91567" bIns="45785" rtlCol="0" anchor="b"/>
          <a:lstStyle>
            <a:lvl1pPr algn="r">
              <a:defRPr sz="1200"/>
            </a:lvl1pPr>
          </a:lstStyle>
          <a:p>
            <a:fld id="{DE180E7F-B5A1-4179-9E54-C4E81E37EF1B}" type="slidenum">
              <a:rPr lang="en-US" smtClean="0"/>
              <a:t>‹#›</a:t>
            </a:fld>
            <a:endParaRPr lang="en-US"/>
          </a:p>
        </p:txBody>
      </p:sp>
    </p:spTree>
    <p:extLst>
      <p:ext uri="{BB962C8B-B14F-4D97-AF65-F5344CB8AC3E}">
        <p14:creationId xmlns:p14="http://schemas.microsoft.com/office/powerpoint/2010/main" val="348149777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2945659" cy="498135"/>
          </a:xfrm>
          <a:prstGeom prst="rect">
            <a:avLst/>
          </a:prstGeom>
        </p:spPr>
        <p:txBody>
          <a:bodyPr vert="horz" lIns="91422" tIns="45710" rIns="91422" bIns="45710" rtlCol="0"/>
          <a:lstStyle>
            <a:lvl1pPr algn="l">
              <a:defRPr sz="1200"/>
            </a:lvl1pPr>
          </a:lstStyle>
          <a:p>
            <a:endParaRPr lang="en-US"/>
          </a:p>
        </p:txBody>
      </p:sp>
      <p:sp>
        <p:nvSpPr>
          <p:cNvPr id="3" name="Date Placeholder 2"/>
          <p:cNvSpPr>
            <a:spLocks noGrp="1"/>
          </p:cNvSpPr>
          <p:nvPr>
            <p:ph type="dt" idx="1"/>
          </p:nvPr>
        </p:nvSpPr>
        <p:spPr>
          <a:xfrm>
            <a:off x="3850445" y="0"/>
            <a:ext cx="2945659" cy="498135"/>
          </a:xfrm>
          <a:prstGeom prst="rect">
            <a:avLst/>
          </a:prstGeom>
        </p:spPr>
        <p:txBody>
          <a:bodyPr vert="horz" lIns="91422" tIns="45710" rIns="91422" bIns="45710" rtlCol="0"/>
          <a:lstStyle>
            <a:lvl1pPr algn="r">
              <a:defRPr sz="1200"/>
            </a:lvl1pPr>
          </a:lstStyle>
          <a:p>
            <a:fld id="{6247B498-5A16-48F3-8D4C-1A2B31497AAB}" type="datetimeFigureOut">
              <a:rPr lang="en-US" smtClean="0"/>
              <a:t>7/24/2023</a:t>
            </a:fld>
            <a:endParaRPr lang="en-US"/>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22" tIns="45710" rIns="91422" bIns="45710" rtlCol="0" anchor="ctr"/>
          <a:lstStyle/>
          <a:p>
            <a:endParaRPr lang="en-US"/>
          </a:p>
        </p:txBody>
      </p:sp>
      <p:sp>
        <p:nvSpPr>
          <p:cNvPr id="5" name="Notes Placeholder 4"/>
          <p:cNvSpPr>
            <a:spLocks noGrp="1"/>
          </p:cNvSpPr>
          <p:nvPr>
            <p:ph type="body" sz="quarter" idx="3"/>
          </p:nvPr>
        </p:nvSpPr>
        <p:spPr>
          <a:xfrm>
            <a:off x="679768" y="4777960"/>
            <a:ext cx="5438140" cy="3909239"/>
          </a:xfrm>
          <a:prstGeom prst="rect">
            <a:avLst/>
          </a:prstGeom>
        </p:spPr>
        <p:txBody>
          <a:bodyPr vert="horz" lIns="91422" tIns="45710" rIns="91422" bIns="4571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2" y="9430091"/>
            <a:ext cx="2945659" cy="498134"/>
          </a:xfrm>
          <a:prstGeom prst="rect">
            <a:avLst/>
          </a:prstGeom>
        </p:spPr>
        <p:txBody>
          <a:bodyPr vert="horz" lIns="91422" tIns="45710" rIns="91422" bIns="45710" rtlCol="0" anchor="b"/>
          <a:lstStyle>
            <a:lvl1pPr algn="l">
              <a:defRPr sz="1200"/>
            </a:lvl1pPr>
          </a:lstStyle>
          <a:p>
            <a:endParaRPr lang="en-US"/>
          </a:p>
        </p:txBody>
      </p:sp>
      <p:sp>
        <p:nvSpPr>
          <p:cNvPr id="7" name="Slide Number Placeholder 6"/>
          <p:cNvSpPr>
            <a:spLocks noGrp="1"/>
          </p:cNvSpPr>
          <p:nvPr>
            <p:ph type="sldNum" sz="quarter" idx="5"/>
          </p:nvPr>
        </p:nvSpPr>
        <p:spPr>
          <a:xfrm>
            <a:off x="3850445" y="9430091"/>
            <a:ext cx="2945659" cy="498134"/>
          </a:xfrm>
          <a:prstGeom prst="rect">
            <a:avLst/>
          </a:prstGeom>
        </p:spPr>
        <p:txBody>
          <a:bodyPr vert="horz" lIns="91422" tIns="45710" rIns="91422" bIns="45710" rtlCol="0" anchor="b"/>
          <a:lstStyle>
            <a:lvl1pPr algn="r">
              <a:defRPr sz="1200"/>
            </a:lvl1pPr>
          </a:lstStyle>
          <a:p>
            <a:fld id="{94E95AF7-2475-40BC-874F-DE499E32B3FC}" type="slidenum">
              <a:rPr lang="en-US" smtClean="0"/>
              <a:t>‹#›</a:t>
            </a:fld>
            <a:endParaRPr lang="en-US"/>
          </a:p>
        </p:txBody>
      </p:sp>
    </p:spTree>
    <p:extLst>
      <p:ext uri="{BB962C8B-B14F-4D97-AF65-F5344CB8AC3E}">
        <p14:creationId xmlns:p14="http://schemas.microsoft.com/office/powerpoint/2010/main" val="10564896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66813" y="1241425"/>
            <a:ext cx="44640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0A78BB6-78B1-7D41-809C-DD57F9A85590}" type="slidenum">
              <a:rPr lang="en-US" smtClean="0"/>
              <a:pPr/>
              <a:t>2</a:t>
            </a:fld>
            <a:endParaRPr lang="en-US"/>
          </a:p>
        </p:txBody>
      </p:sp>
    </p:spTree>
    <p:extLst>
      <p:ext uri="{BB962C8B-B14F-4D97-AF65-F5344CB8AC3E}">
        <p14:creationId xmlns:p14="http://schemas.microsoft.com/office/powerpoint/2010/main" val="28026129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66813" y="1241425"/>
            <a:ext cx="44640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0A78BB6-78B1-7D41-809C-DD57F9A85590}" type="slidenum">
              <a:rPr lang="en-US" smtClean="0"/>
              <a:pPr/>
              <a:t>4</a:t>
            </a:fld>
            <a:endParaRPr lang="en-US"/>
          </a:p>
        </p:txBody>
      </p:sp>
    </p:spTree>
    <p:extLst>
      <p:ext uri="{BB962C8B-B14F-4D97-AF65-F5344CB8AC3E}">
        <p14:creationId xmlns:p14="http://schemas.microsoft.com/office/powerpoint/2010/main" val="11393564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66813" y="1241425"/>
            <a:ext cx="44640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0A78BB6-78B1-7D41-809C-DD57F9A85590}" type="slidenum">
              <a:rPr lang="en-US" smtClean="0"/>
              <a:pPr/>
              <a:t>5</a:t>
            </a:fld>
            <a:endParaRPr lang="en-US"/>
          </a:p>
        </p:txBody>
      </p:sp>
    </p:spTree>
    <p:extLst>
      <p:ext uri="{BB962C8B-B14F-4D97-AF65-F5344CB8AC3E}">
        <p14:creationId xmlns:p14="http://schemas.microsoft.com/office/powerpoint/2010/main" val="13421257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10"/>
          </p:nvPr>
        </p:nvSpPr>
        <p:spPr/>
        <p:txBody>
          <a:bodyPr/>
          <a:lstStyle/>
          <a:p>
            <a:fld id="{E8AF6C6E-E647-4009-9494-F361B60E9464}" type="slidenum">
              <a:rPr lang="en-US" smtClean="0"/>
              <a:t>9</a:t>
            </a:fld>
            <a:endParaRPr lang="en-US"/>
          </a:p>
        </p:txBody>
      </p:sp>
    </p:spTree>
    <p:extLst>
      <p:ext uri="{BB962C8B-B14F-4D97-AF65-F5344CB8AC3E}">
        <p14:creationId xmlns:p14="http://schemas.microsoft.com/office/powerpoint/2010/main" val="25421460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10"/>
          </p:nvPr>
        </p:nvSpPr>
        <p:spPr/>
        <p:txBody>
          <a:bodyPr/>
          <a:lstStyle/>
          <a:p>
            <a:fld id="{E8AF6C6E-E647-4009-9494-F361B60E9464}" type="slidenum">
              <a:rPr lang="en-US" smtClean="0"/>
              <a:t>10</a:t>
            </a:fld>
            <a:endParaRPr lang="en-US"/>
          </a:p>
        </p:txBody>
      </p:sp>
    </p:spTree>
    <p:extLst>
      <p:ext uri="{BB962C8B-B14F-4D97-AF65-F5344CB8AC3E}">
        <p14:creationId xmlns:p14="http://schemas.microsoft.com/office/powerpoint/2010/main" val="16217238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66813" y="1241425"/>
            <a:ext cx="44640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0A78BB6-78B1-7D41-809C-DD57F9A85590}" type="slidenum">
              <a:rPr lang="en-US" smtClean="0"/>
              <a:pPr/>
              <a:t>11</a:t>
            </a:fld>
            <a:endParaRPr lang="en-US"/>
          </a:p>
        </p:txBody>
      </p:sp>
    </p:spTree>
    <p:extLst>
      <p:ext uri="{BB962C8B-B14F-4D97-AF65-F5344CB8AC3E}">
        <p14:creationId xmlns:p14="http://schemas.microsoft.com/office/powerpoint/2010/main" val="26075558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66813" y="1241425"/>
            <a:ext cx="44640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0A78BB6-78B1-7D41-809C-DD57F9A85590}" type="slidenum">
              <a:rPr lang="en-US" smtClean="0"/>
              <a:pPr/>
              <a:t>12</a:t>
            </a:fld>
            <a:endParaRPr lang="en-US"/>
          </a:p>
        </p:txBody>
      </p:sp>
    </p:spTree>
    <p:extLst>
      <p:ext uri="{BB962C8B-B14F-4D97-AF65-F5344CB8AC3E}">
        <p14:creationId xmlns:p14="http://schemas.microsoft.com/office/powerpoint/2010/main" val="10806406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66813" y="1241425"/>
            <a:ext cx="44640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0A78BB6-78B1-7D41-809C-DD57F9A85590}" type="slidenum">
              <a:rPr lang="en-US" smtClean="0"/>
              <a:pPr/>
              <a:t>13</a:t>
            </a:fld>
            <a:endParaRPr lang="en-US"/>
          </a:p>
        </p:txBody>
      </p:sp>
    </p:spTree>
    <p:extLst>
      <p:ext uri="{BB962C8B-B14F-4D97-AF65-F5344CB8AC3E}">
        <p14:creationId xmlns:p14="http://schemas.microsoft.com/office/powerpoint/2010/main" val="8361218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66813" y="1241425"/>
            <a:ext cx="44640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0A78BB6-78B1-7D41-809C-DD57F9A85590}" type="slidenum">
              <a:rPr lang="en-US" smtClean="0"/>
              <a:pPr/>
              <a:t>14</a:t>
            </a:fld>
            <a:endParaRPr lang="en-US"/>
          </a:p>
        </p:txBody>
      </p:sp>
    </p:spTree>
    <p:extLst>
      <p:ext uri="{BB962C8B-B14F-4D97-AF65-F5344CB8AC3E}">
        <p14:creationId xmlns:p14="http://schemas.microsoft.com/office/powerpoint/2010/main" val="11686293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66813" y="1241425"/>
            <a:ext cx="44640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0A78BB6-78B1-7D41-809C-DD57F9A85590}" type="slidenum">
              <a:rPr lang="en-US" smtClean="0"/>
              <a:pPr/>
              <a:t>15</a:t>
            </a:fld>
            <a:endParaRPr lang="en-US"/>
          </a:p>
        </p:txBody>
      </p:sp>
    </p:spTree>
    <p:extLst>
      <p:ext uri="{BB962C8B-B14F-4D97-AF65-F5344CB8AC3E}">
        <p14:creationId xmlns:p14="http://schemas.microsoft.com/office/powerpoint/2010/main" val="27494970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66813" y="1241425"/>
            <a:ext cx="44640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0A78BB6-78B1-7D41-809C-DD57F9A85590}" type="slidenum">
              <a:rPr lang="en-US" smtClean="0"/>
              <a:pPr/>
              <a:t>16</a:t>
            </a:fld>
            <a:endParaRPr lang="en-US"/>
          </a:p>
        </p:txBody>
      </p:sp>
    </p:spTree>
    <p:extLst>
      <p:ext uri="{BB962C8B-B14F-4D97-AF65-F5344CB8AC3E}">
        <p14:creationId xmlns:p14="http://schemas.microsoft.com/office/powerpoint/2010/main" val="22196739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66813" y="1241425"/>
            <a:ext cx="44640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0A78BB6-78B1-7D41-809C-DD57F9A85590}" type="slidenum">
              <a:rPr lang="en-US" smtClean="0"/>
              <a:pPr/>
              <a:t>17</a:t>
            </a:fld>
            <a:endParaRPr lang="en-US"/>
          </a:p>
        </p:txBody>
      </p:sp>
    </p:spTree>
    <p:extLst>
      <p:ext uri="{BB962C8B-B14F-4D97-AF65-F5344CB8AC3E}">
        <p14:creationId xmlns:p14="http://schemas.microsoft.com/office/powerpoint/2010/main" val="12541375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66813" y="1241425"/>
            <a:ext cx="44640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0A78BB6-78B1-7D41-809C-DD57F9A85590}" type="slidenum">
              <a:rPr lang="en-US" smtClean="0"/>
              <a:pPr/>
              <a:t>18</a:t>
            </a:fld>
            <a:endParaRPr lang="en-US"/>
          </a:p>
        </p:txBody>
      </p:sp>
    </p:spTree>
    <p:extLst>
      <p:ext uri="{BB962C8B-B14F-4D97-AF65-F5344CB8AC3E}">
        <p14:creationId xmlns:p14="http://schemas.microsoft.com/office/powerpoint/2010/main" val="22339093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66813" y="1241425"/>
            <a:ext cx="44640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0A78BB6-78B1-7D41-809C-DD57F9A85590}" type="slidenum">
              <a:rPr lang="en-US" smtClean="0"/>
              <a:pPr/>
              <a:t>19</a:t>
            </a:fld>
            <a:endParaRPr lang="en-US"/>
          </a:p>
        </p:txBody>
      </p:sp>
    </p:spTree>
    <p:extLst>
      <p:ext uri="{BB962C8B-B14F-4D97-AF65-F5344CB8AC3E}">
        <p14:creationId xmlns:p14="http://schemas.microsoft.com/office/powerpoint/2010/main" val="274589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66813" y="1241425"/>
            <a:ext cx="44640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0A78BB6-78B1-7D41-809C-DD57F9A85590}" type="slidenum">
              <a:rPr lang="en-US" smtClean="0"/>
              <a:pPr/>
              <a:t>20</a:t>
            </a:fld>
            <a:endParaRPr lang="en-US"/>
          </a:p>
        </p:txBody>
      </p:sp>
    </p:spTree>
    <p:extLst>
      <p:ext uri="{BB962C8B-B14F-4D97-AF65-F5344CB8AC3E}">
        <p14:creationId xmlns:p14="http://schemas.microsoft.com/office/powerpoint/2010/main" val="42940055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63638" y="1244600"/>
            <a:ext cx="4473575" cy="33559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0A78BB6-78B1-7D41-809C-DD57F9A85590}" type="slidenum">
              <a:rPr lang="en-US" smtClean="0"/>
              <a:pPr/>
              <a:t>21</a:t>
            </a:fld>
            <a:endParaRPr lang="en-US"/>
          </a:p>
        </p:txBody>
      </p:sp>
    </p:spTree>
    <p:extLst>
      <p:ext uri="{BB962C8B-B14F-4D97-AF65-F5344CB8AC3E}">
        <p14:creationId xmlns:p14="http://schemas.microsoft.com/office/powerpoint/2010/main" val="37374948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9"/>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189" indent="0" algn="ctr">
              <a:buNone/>
              <a:defRPr>
                <a:solidFill>
                  <a:schemeClr val="tx1">
                    <a:tint val="75000"/>
                  </a:schemeClr>
                </a:solidFill>
              </a:defRPr>
            </a:lvl2pPr>
            <a:lvl3pPr marL="914377"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1"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lgn="l" eaLnBrk="0" hangingPunct="0">
              <a:defRPr/>
            </a:lvl1pPr>
          </a:lstStyle>
          <a:p>
            <a:pPr>
              <a:defRPr/>
            </a:pPr>
            <a:fld id="{14EABA9D-1F0F-4742-9813-2E513E117E32}" type="datetime1">
              <a:rPr lang="en-US" smtClean="0">
                <a:solidFill>
                  <a:prstClr val="black">
                    <a:tint val="75000"/>
                  </a:prstClr>
                </a:solidFill>
              </a:rPr>
              <a:t>7/24/2023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lgn="ctr" eaLnBrk="0" hangingPunct="0">
              <a:defRPr>
                <a:solidFill>
                  <a:schemeClr val="tx1">
                    <a:tint val="75000"/>
                  </a:schemeClr>
                </a:solidFill>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lgn="r" eaLnBrk="0" hangingPunct="0">
              <a:defRPr/>
            </a:lvl1pPr>
          </a:lstStyle>
          <a:p>
            <a:pPr>
              <a:defRPr/>
            </a:pPr>
            <a:fld id="{376FB188-FE8C-4E46-9CE4-60EF01B5979C}" type="slidenum">
              <a:rPr lang="en-US">
                <a:solidFill>
                  <a:prstClr val="black">
                    <a:tint val="75000"/>
                  </a:prstClr>
                </a:solidFill>
              </a:rPr>
              <a:pPr>
                <a:defRPr/>
              </a:pPr>
              <a:t>‹#›</a:t>
            </a:fld>
            <a:endParaRPr lang="en-US" dirty="0">
              <a:solidFill>
                <a:srgbClr val="9BBB59">
                  <a:shade val="75000"/>
                </a:srgbClr>
              </a:solidFill>
            </a:endParaRPr>
          </a:p>
        </p:txBody>
      </p:sp>
    </p:spTree>
    <p:extLst>
      <p:ext uri="{BB962C8B-B14F-4D97-AF65-F5344CB8AC3E}">
        <p14:creationId xmlns:p14="http://schemas.microsoft.com/office/powerpoint/2010/main" val="1725814918"/>
      </p:ext>
    </p:extLst>
  </p:cSld>
  <p:clrMapOvr>
    <a:masterClrMapping/>
  </p:clrMapOvr>
  <p:transition>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lgn="l" eaLnBrk="0" hangingPunct="0">
              <a:defRPr/>
            </a:lvl1pPr>
          </a:lstStyle>
          <a:p>
            <a:pPr>
              <a:defRPr/>
            </a:pPr>
            <a:fld id="{0D961B06-4BD6-4139-B3A5-365C74350A4E}" type="datetime1">
              <a:rPr lang="en-US" smtClean="0">
                <a:solidFill>
                  <a:prstClr val="black">
                    <a:tint val="75000"/>
                  </a:prstClr>
                </a:solidFill>
              </a:rPr>
              <a:t>7/24/2023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lgn="ctr" eaLnBrk="0" hangingPunct="0">
              <a:defRPr>
                <a:solidFill>
                  <a:schemeClr val="tx1">
                    <a:tint val="75000"/>
                  </a:schemeClr>
                </a:solidFill>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lgn="r" eaLnBrk="0" hangingPunct="0">
              <a:defRPr/>
            </a:lvl1pPr>
          </a:lstStyle>
          <a:p>
            <a:pPr>
              <a:defRPr/>
            </a:pPr>
            <a:fld id="{B3279FF3-F784-44F8-B224-A3424BE95A29}"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551090959"/>
      </p:ext>
    </p:extLst>
  </p:cSld>
  <p:clrMapOvr>
    <a:masterClrMapping/>
  </p:clrMapOvr>
  <p:transition>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4"/>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189" indent="0">
              <a:buNone/>
              <a:defRPr sz="1800">
                <a:solidFill>
                  <a:schemeClr val="tx1">
                    <a:tint val="75000"/>
                  </a:schemeClr>
                </a:solidFill>
              </a:defRPr>
            </a:lvl2pPr>
            <a:lvl3pPr marL="914377" indent="0">
              <a:buNone/>
              <a:defRPr sz="1600">
                <a:solidFill>
                  <a:schemeClr val="tx1">
                    <a:tint val="75000"/>
                  </a:schemeClr>
                </a:solidFill>
              </a:defRPr>
            </a:lvl3pPr>
            <a:lvl4pPr marL="1371566" indent="0">
              <a:buNone/>
              <a:defRPr sz="1400">
                <a:solidFill>
                  <a:schemeClr val="tx1">
                    <a:tint val="75000"/>
                  </a:schemeClr>
                </a:solidFill>
              </a:defRPr>
            </a:lvl4pPr>
            <a:lvl5pPr marL="1828754" indent="0">
              <a:buNone/>
              <a:defRPr sz="1400">
                <a:solidFill>
                  <a:schemeClr val="tx1">
                    <a:tint val="75000"/>
                  </a:schemeClr>
                </a:solidFill>
              </a:defRPr>
            </a:lvl5pPr>
            <a:lvl6pPr marL="2285943" indent="0">
              <a:buNone/>
              <a:defRPr sz="1400">
                <a:solidFill>
                  <a:schemeClr val="tx1">
                    <a:tint val="75000"/>
                  </a:schemeClr>
                </a:solidFill>
              </a:defRPr>
            </a:lvl6pPr>
            <a:lvl7pPr marL="2743131" indent="0">
              <a:buNone/>
              <a:defRPr sz="1400">
                <a:solidFill>
                  <a:schemeClr val="tx1">
                    <a:tint val="75000"/>
                  </a:schemeClr>
                </a:solidFill>
              </a:defRPr>
            </a:lvl7pPr>
            <a:lvl8pPr marL="3200320" indent="0">
              <a:buNone/>
              <a:defRPr sz="1400">
                <a:solidFill>
                  <a:schemeClr val="tx1">
                    <a:tint val="75000"/>
                  </a:schemeClr>
                </a:solidFill>
              </a:defRPr>
            </a:lvl8pPr>
            <a:lvl9pPr marL="3657509"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lgn="l" eaLnBrk="0" hangingPunct="0">
              <a:defRPr/>
            </a:lvl1pPr>
          </a:lstStyle>
          <a:p>
            <a:pPr>
              <a:defRPr/>
            </a:pPr>
            <a:fld id="{CBF5B4F1-0485-4540-B0E8-CCF3F5E60474}" type="datetime1">
              <a:rPr lang="en-US" smtClean="0">
                <a:solidFill>
                  <a:prstClr val="black">
                    <a:tint val="75000"/>
                  </a:prstClr>
                </a:solidFill>
              </a:rPr>
              <a:t>7/24/2023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lgn="ctr" eaLnBrk="0" hangingPunct="0">
              <a:defRPr>
                <a:solidFill>
                  <a:schemeClr val="tx1">
                    <a:tint val="75000"/>
                  </a:schemeClr>
                </a:solidFill>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lgn="r" eaLnBrk="0" hangingPunct="0">
              <a:defRPr/>
            </a:lvl1pPr>
          </a:lstStyle>
          <a:p>
            <a:pPr>
              <a:defRPr/>
            </a:pPr>
            <a:fld id="{D580957D-67FF-4394-83CB-B7C1A90D0ACC}" type="slidenum">
              <a:rPr lang="en-US">
                <a:solidFill>
                  <a:prstClr val="black">
                    <a:tint val="75000"/>
                  </a:prstClr>
                </a:solidFill>
              </a:rPr>
              <a:pPr>
                <a:defRPr/>
              </a:pPr>
              <a:t>‹#›</a:t>
            </a:fld>
            <a:endParaRPr lang="en-US" dirty="0">
              <a:solidFill>
                <a:srgbClr val="9BBB59">
                  <a:shade val="75000"/>
                </a:srgbClr>
              </a:solidFill>
            </a:endParaRPr>
          </a:p>
        </p:txBody>
      </p:sp>
    </p:spTree>
    <p:extLst>
      <p:ext uri="{BB962C8B-B14F-4D97-AF65-F5344CB8AC3E}">
        <p14:creationId xmlns:p14="http://schemas.microsoft.com/office/powerpoint/2010/main" val="4228364504"/>
      </p:ext>
    </p:extLst>
  </p:cSld>
  <p:clrMapOvr>
    <a:masterClrMapping/>
  </p:clrMapOvr>
  <p:transition>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lgn="l" eaLnBrk="0" hangingPunct="0">
              <a:defRPr/>
            </a:lvl1pPr>
          </a:lstStyle>
          <a:p>
            <a:pPr>
              <a:defRPr/>
            </a:pPr>
            <a:fld id="{E3ED1DC9-D1C0-469A-8F52-16E3F3C0FD60}" type="datetime1">
              <a:rPr lang="en-US" smtClean="0">
                <a:solidFill>
                  <a:prstClr val="black">
                    <a:tint val="75000"/>
                  </a:prstClr>
                </a:solidFill>
              </a:rPr>
              <a:t>7/24/2023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lgn="ctr" eaLnBrk="0" hangingPunct="0">
              <a:defRPr>
                <a:solidFill>
                  <a:schemeClr val="tx1">
                    <a:tint val="75000"/>
                  </a:schemeClr>
                </a:solidFill>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lgn="r" eaLnBrk="0" hangingPunct="0">
              <a:defRPr/>
            </a:lvl1pPr>
          </a:lstStyle>
          <a:p>
            <a:pPr>
              <a:defRPr/>
            </a:pPr>
            <a:fld id="{71763E61-7427-42D7-B975-EE401B3170F2}"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40831482"/>
      </p:ext>
    </p:extLst>
  </p:cSld>
  <p:clrMapOvr>
    <a:masterClrMapping/>
  </p:clrMapOvr>
  <p:transition>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7" y="1535113"/>
            <a:ext cx="4041775" cy="63976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lgn="l" eaLnBrk="0" hangingPunct="0">
              <a:defRPr/>
            </a:lvl1pPr>
          </a:lstStyle>
          <a:p>
            <a:pPr>
              <a:defRPr/>
            </a:pPr>
            <a:fld id="{813EEB84-C9A1-4CEA-B731-D21FD3E4C06F}" type="datetime1">
              <a:rPr lang="en-US" smtClean="0">
                <a:solidFill>
                  <a:prstClr val="black">
                    <a:tint val="75000"/>
                  </a:prstClr>
                </a:solidFill>
              </a:rPr>
              <a:t>7/24/2023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lgn="ctr" eaLnBrk="0" hangingPunct="0">
              <a:defRPr>
                <a:solidFill>
                  <a:schemeClr val="tx1">
                    <a:tint val="75000"/>
                  </a:schemeClr>
                </a:solidFill>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43EB164C-B298-42F9-97ED-C7389D7803B0}"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474236181"/>
      </p:ext>
    </p:extLst>
  </p:cSld>
  <p:clrMapOvr>
    <a:masterClrMapping/>
  </p:clrMapOvr>
  <p:transition>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lgn="l" eaLnBrk="0" hangingPunct="0">
              <a:defRPr/>
            </a:lvl1pPr>
          </a:lstStyle>
          <a:p>
            <a:pPr>
              <a:defRPr/>
            </a:pPr>
            <a:fld id="{57F42293-F988-4AC4-9305-85804A0A4E72}" type="datetime1">
              <a:rPr lang="en-US" smtClean="0">
                <a:solidFill>
                  <a:prstClr val="black">
                    <a:tint val="75000"/>
                  </a:prstClr>
                </a:solidFill>
              </a:rPr>
              <a:t>7/24/2023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lgn="ctr" eaLnBrk="0" hangingPunct="0">
              <a:defRPr>
                <a:solidFill>
                  <a:schemeClr val="tx1">
                    <a:tint val="75000"/>
                  </a:schemeClr>
                </a:solidFill>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lgn="r" eaLnBrk="0" hangingPunct="0">
              <a:defRPr/>
            </a:lvl1pPr>
          </a:lstStyle>
          <a:p>
            <a:pPr>
              <a:defRPr/>
            </a:pPr>
            <a:fld id="{A7FA6273-BAA2-40EC-AE9F-72787CC8E0FE}"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802199827"/>
      </p:ext>
    </p:extLst>
  </p:cSld>
  <p:clrMapOvr>
    <a:masterClrMapping/>
  </p:clrMapOvr>
  <p:transition>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lgn="l" eaLnBrk="0" hangingPunct="0">
              <a:defRPr/>
            </a:lvl1pPr>
          </a:lstStyle>
          <a:p>
            <a:pPr>
              <a:defRPr/>
            </a:pPr>
            <a:fld id="{281DD9B2-2C99-4C62-AE8E-AA3D07650D2C}" type="datetime1">
              <a:rPr lang="en-US" smtClean="0">
                <a:solidFill>
                  <a:prstClr val="black">
                    <a:tint val="75000"/>
                  </a:prstClr>
                </a:solidFill>
              </a:rPr>
              <a:t>7/24/2023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lgn="ctr" eaLnBrk="0" hangingPunct="0">
              <a:defRPr>
                <a:solidFill>
                  <a:schemeClr val="tx1">
                    <a:tint val="75000"/>
                  </a:schemeClr>
                </a:solidFill>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lgn="r" eaLnBrk="0" hangingPunct="0">
              <a:defRPr/>
            </a:lvl1pPr>
          </a:lstStyle>
          <a:p>
            <a:pPr>
              <a:defRPr/>
            </a:pPr>
            <a:fld id="{AFD7001E-A70D-4FCB-A00D-50CAA1D83CA4}" type="slidenum">
              <a:rPr lang="en-US">
                <a:solidFill>
                  <a:prstClr val="black">
                    <a:tint val="75000"/>
                  </a:prstClr>
                </a:solidFill>
              </a:rPr>
              <a:pPr>
                <a:defRPr/>
              </a:pPr>
              <a:t>‹#›</a:t>
            </a:fld>
            <a:endParaRPr lang="en-US" dirty="0">
              <a:solidFill>
                <a:srgbClr val="FFFFFF"/>
              </a:solidFill>
            </a:endParaRPr>
          </a:p>
        </p:txBody>
      </p:sp>
    </p:spTree>
    <p:extLst>
      <p:ext uri="{BB962C8B-B14F-4D97-AF65-F5344CB8AC3E}">
        <p14:creationId xmlns:p14="http://schemas.microsoft.com/office/powerpoint/2010/main" val="4079576725"/>
      </p:ext>
    </p:extLst>
  </p:cSld>
  <p:clrMapOvr>
    <a:masterClrMapping/>
  </p:clrMapOvr>
  <p:transition>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4"/>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2" y="1435103"/>
            <a:ext cx="3008313" cy="4691063"/>
          </a:xfrm>
        </p:spPr>
        <p:txBody>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lgn="l" eaLnBrk="0" hangingPunct="0">
              <a:defRPr/>
            </a:lvl1pPr>
          </a:lstStyle>
          <a:p>
            <a:pPr>
              <a:defRPr/>
            </a:pPr>
            <a:fld id="{5A6BB54C-437F-4D37-A954-4224D73FEDF7}" type="datetime1">
              <a:rPr lang="en-US" smtClean="0">
                <a:solidFill>
                  <a:prstClr val="black">
                    <a:tint val="75000"/>
                  </a:prstClr>
                </a:solidFill>
              </a:rPr>
              <a:t>7/24/2023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lgn="ctr" eaLnBrk="0" hangingPunct="0">
              <a:defRPr>
                <a:solidFill>
                  <a:schemeClr val="tx1">
                    <a:tint val="75000"/>
                  </a:schemeClr>
                </a:solidFill>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lgn="r" eaLnBrk="0" hangingPunct="0">
              <a:defRPr/>
            </a:lvl1pPr>
          </a:lstStyle>
          <a:p>
            <a:pPr>
              <a:defRPr/>
            </a:pPr>
            <a:fld id="{877B4B88-F847-4977-8353-BF608F2AED1A}" type="slidenum">
              <a:rPr lang="en-US">
                <a:solidFill>
                  <a:prstClr val="black">
                    <a:tint val="75000"/>
                  </a:prstClr>
                </a:solidFill>
              </a:rPr>
              <a:pPr>
                <a:defRPr/>
              </a:pPr>
              <a:t>‹#›</a:t>
            </a:fld>
            <a:endParaRPr lang="en-US" dirty="0">
              <a:solidFill>
                <a:srgbClr val="9BBB59">
                  <a:shade val="75000"/>
                </a:srgbClr>
              </a:solidFill>
            </a:endParaRPr>
          </a:p>
        </p:txBody>
      </p:sp>
    </p:spTree>
    <p:extLst>
      <p:ext uri="{BB962C8B-B14F-4D97-AF65-F5344CB8AC3E}">
        <p14:creationId xmlns:p14="http://schemas.microsoft.com/office/powerpoint/2010/main" val="773038773"/>
      </p:ext>
    </p:extLst>
  </p:cSld>
  <p:clrMapOvr>
    <a:masterClrMapping/>
  </p:clrMapOvr>
  <p:transition>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lgn="l" eaLnBrk="0" hangingPunct="0">
              <a:defRPr/>
            </a:lvl1pPr>
          </a:lstStyle>
          <a:p>
            <a:pPr>
              <a:defRPr/>
            </a:pPr>
            <a:fld id="{3654A2AF-753C-494E-8879-750CB6949897}" type="datetime1">
              <a:rPr lang="en-US" smtClean="0">
                <a:solidFill>
                  <a:prstClr val="black">
                    <a:tint val="75000"/>
                  </a:prstClr>
                </a:solidFill>
              </a:rPr>
              <a:t>7/24/2023</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lvl1pPr algn="ctr" eaLnBrk="0" hangingPunct="0">
              <a:defRPr>
                <a:solidFill>
                  <a:schemeClr val="tx1">
                    <a:tint val="75000"/>
                  </a:schemeClr>
                </a:solidFill>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lgn="r" eaLnBrk="0" hangingPunct="0">
              <a:defRPr/>
            </a:lvl1pPr>
          </a:lstStyle>
          <a:p>
            <a:pPr>
              <a:defRPr/>
            </a:pPr>
            <a:fld id="{47ADBBB4-42A7-47A4-B605-109CE394B104}"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138338986"/>
      </p:ext>
    </p:extLst>
  </p:cSld>
  <p:clrMapOvr>
    <a:masterClrMapping/>
  </p:clrMapOvr>
  <p:transition>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lgn="l" eaLnBrk="0" hangingPunct="0">
              <a:defRPr/>
            </a:lvl1pPr>
          </a:lstStyle>
          <a:p>
            <a:pPr>
              <a:defRPr/>
            </a:pPr>
            <a:fld id="{D855842E-B30D-4096-AB21-D07B6538CBBB}" type="datetime1">
              <a:rPr lang="en-US" smtClean="0">
                <a:solidFill>
                  <a:prstClr val="black">
                    <a:tint val="75000"/>
                  </a:prstClr>
                </a:solidFill>
              </a:rPr>
              <a:t>7/24/2023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lgn="ctr" eaLnBrk="0" hangingPunct="0">
              <a:defRPr>
                <a:solidFill>
                  <a:schemeClr val="tx1">
                    <a:tint val="75000"/>
                  </a:schemeClr>
                </a:solidFill>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lgn="r" eaLnBrk="0" hangingPunct="0">
              <a:defRPr/>
            </a:lvl1pPr>
          </a:lstStyle>
          <a:p>
            <a:pPr>
              <a:defRPr/>
            </a:pPr>
            <a:fld id="{1B5DEA78-A949-462E-B0D8-C47ED045B7BD}"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758974774"/>
      </p:ext>
    </p:extLst>
  </p:cSld>
  <p:clrMapOvr>
    <a:masterClrMapping/>
  </p:clrMapOvr>
  <p:transition>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2"/>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42"/>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lgn="l" eaLnBrk="0" hangingPunct="0">
              <a:defRPr/>
            </a:lvl1pPr>
          </a:lstStyle>
          <a:p>
            <a:pPr>
              <a:defRPr/>
            </a:pPr>
            <a:fld id="{58C36DFC-6463-4CBA-B649-C6C0A0D3907B}" type="datetime1">
              <a:rPr lang="en-US" smtClean="0">
                <a:solidFill>
                  <a:prstClr val="black">
                    <a:tint val="75000"/>
                  </a:prstClr>
                </a:solidFill>
              </a:rPr>
              <a:t>7/24/2023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lgn="ctr" eaLnBrk="0" hangingPunct="0">
              <a:defRPr>
                <a:solidFill>
                  <a:schemeClr val="tx1">
                    <a:tint val="75000"/>
                  </a:schemeClr>
                </a:solidFill>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lgn="r" eaLnBrk="0" hangingPunct="0">
              <a:defRPr/>
            </a:lvl1pPr>
          </a:lstStyle>
          <a:p>
            <a:pPr>
              <a:defRPr/>
            </a:pPr>
            <a:fld id="{C5906093-8CF7-413F-A686-8FC79AE6E3F7}"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178127392"/>
      </p:ext>
    </p:extLst>
  </p:cSld>
  <p:clrMapOvr>
    <a:masterClrMapping/>
  </p:clrMapOvr>
  <p:transition>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074"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3075" name="Text Placeholder 2"/>
          <p:cNvSpPr>
            <a:spLocks noGrp="1"/>
          </p:cNvSpPr>
          <p:nvPr>
            <p:ph type="body" idx="1"/>
          </p:nvPr>
        </p:nvSpPr>
        <p:spPr bwMode="auto">
          <a:xfrm>
            <a:off x="457200" y="1600204"/>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4"/>
            <a:ext cx="2133600" cy="365125"/>
          </a:xfrm>
          <a:prstGeom prst="rect">
            <a:avLst/>
          </a:prstGeom>
        </p:spPr>
        <p:txBody>
          <a:bodyPr vert="horz" lIns="91440" tIns="45720" rIns="91440" bIns="45720" rtlCol="0" anchor="ctr"/>
          <a:lstStyle>
            <a:lvl1pPr algn="r" eaLnBrk="1" hangingPunct="1">
              <a:defRPr sz="1200">
                <a:solidFill>
                  <a:schemeClr val="tx1">
                    <a:tint val="75000"/>
                  </a:schemeClr>
                </a:solidFill>
              </a:defRPr>
            </a:lvl1pPr>
          </a:lstStyle>
          <a:p>
            <a:pPr fontAlgn="base">
              <a:spcBef>
                <a:spcPct val="0"/>
              </a:spcBef>
              <a:spcAft>
                <a:spcPct val="0"/>
              </a:spcAft>
              <a:defRPr/>
            </a:pPr>
            <a:fld id="{C27D1139-80F9-4FA1-A65C-4CD0DE142F00}" type="datetime1">
              <a:rPr lang="en-US" smtClean="0">
                <a:solidFill>
                  <a:prstClr val="black">
                    <a:tint val="75000"/>
                  </a:prstClr>
                </a:solidFill>
                <a:latin typeface="Arial" charset="0"/>
                <a:ea typeface="ＭＳ Ｐゴシック" pitchFamily="-65" charset="-128"/>
              </a:rPr>
              <a:t>7/24/2023</a:t>
            </a:fld>
            <a:endParaRPr lang="en-US" sz="1400" dirty="0">
              <a:solidFill>
                <a:srgbClr val="FFFFFF"/>
              </a:solidFill>
              <a:latin typeface="Arial" charset="0"/>
              <a:ea typeface="ＭＳ Ｐゴシック" pitchFamily="-65" charset="-128"/>
            </a:endParaRPr>
          </a:p>
        </p:txBody>
      </p:sp>
      <p:sp>
        <p:nvSpPr>
          <p:cNvPr id="5" name="Footer Placeholder 4"/>
          <p:cNvSpPr>
            <a:spLocks noGrp="1"/>
          </p:cNvSpPr>
          <p:nvPr>
            <p:ph type="ftr" sz="quarter" idx="3"/>
          </p:nvPr>
        </p:nvSpPr>
        <p:spPr>
          <a:xfrm>
            <a:off x="3124200" y="6356354"/>
            <a:ext cx="2895600" cy="365125"/>
          </a:xfrm>
          <a:prstGeom prst="rect">
            <a:avLst/>
          </a:prstGeom>
        </p:spPr>
        <p:txBody>
          <a:bodyPr vert="horz" lIns="91440" tIns="45720" rIns="91440" bIns="45720" rtlCol="0" anchor="ctr"/>
          <a:lstStyle>
            <a:lvl1pPr algn="l" eaLnBrk="1" hangingPunct="1">
              <a:defRPr sz="1200">
                <a:solidFill>
                  <a:srgbClr val="FFFFFF"/>
                </a:solidFill>
              </a:defRPr>
            </a:lvl1pPr>
          </a:lstStyle>
          <a:p>
            <a:pPr fontAlgn="base">
              <a:spcBef>
                <a:spcPct val="0"/>
              </a:spcBef>
              <a:spcAft>
                <a:spcPct val="0"/>
              </a:spcAft>
              <a:defRPr/>
            </a:pPr>
            <a:endParaRPr lang="en-US">
              <a:latin typeface="Arial" charset="0"/>
              <a:ea typeface="ＭＳ Ｐゴシック" pitchFamily="-65" charset="-128"/>
            </a:endParaRPr>
          </a:p>
        </p:txBody>
      </p:sp>
      <p:sp>
        <p:nvSpPr>
          <p:cNvPr id="6" name="Slide Number Placeholder 5"/>
          <p:cNvSpPr>
            <a:spLocks noGrp="1"/>
          </p:cNvSpPr>
          <p:nvPr>
            <p:ph type="sldNum" sz="quarter" idx="4"/>
          </p:nvPr>
        </p:nvSpPr>
        <p:spPr>
          <a:xfrm>
            <a:off x="6553200" y="6356354"/>
            <a:ext cx="2133600" cy="365125"/>
          </a:xfrm>
          <a:prstGeom prst="rect">
            <a:avLst/>
          </a:prstGeom>
        </p:spPr>
        <p:txBody>
          <a:bodyPr vert="horz" lIns="91440" tIns="45720" rIns="91440" bIns="45720" rtlCol="0" anchor="ctr"/>
          <a:lstStyle>
            <a:lvl1pPr algn="ctr" eaLnBrk="1" hangingPunct="1">
              <a:defRPr sz="1200">
                <a:solidFill>
                  <a:schemeClr val="tx1">
                    <a:tint val="75000"/>
                  </a:schemeClr>
                </a:solidFill>
              </a:defRPr>
            </a:lvl1pPr>
          </a:lstStyle>
          <a:p>
            <a:pPr fontAlgn="base">
              <a:spcBef>
                <a:spcPct val="0"/>
              </a:spcBef>
              <a:spcAft>
                <a:spcPct val="0"/>
              </a:spcAft>
              <a:defRPr/>
            </a:pPr>
            <a:fld id="{D2BCCD94-762F-4262-A263-3F1C17912FCE}" type="slidenum">
              <a:rPr lang="en-US">
                <a:solidFill>
                  <a:prstClr val="black">
                    <a:tint val="75000"/>
                  </a:prstClr>
                </a:solidFill>
                <a:latin typeface="Arial" charset="0"/>
                <a:ea typeface="ＭＳ Ｐゴシック" pitchFamily="-65" charset="-128"/>
              </a:rPr>
              <a:pPr fontAlgn="base">
                <a:spcBef>
                  <a:spcPct val="0"/>
                </a:spcBef>
                <a:spcAft>
                  <a:spcPct val="0"/>
                </a:spcAft>
                <a:defRPr/>
              </a:pPr>
              <a:t>‹#›</a:t>
            </a:fld>
            <a:endParaRPr lang="en-US" sz="1600" dirty="0">
              <a:solidFill>
                <a:srgbClr val="9BBB59">
                  <a:shade val="75000"/>
                </a:srgbClr>
              </a:solidFill>
              <a:latin typeface="Arial" charset="0"/>
              <a:ea typeface="ＭＳ Ｐゴシック" pitchFamily="-65" charset="-128"/>
            </a:endParaRPr>
          </a:p>
        </p:txBody>
      </p:sp>
      <p:sp>
        <p:nvSpPr>
          <p:cNvPr id="7" name="Line 9"/>
          <p:cNvSpPr>
            <a:spLocks noChangeShapeType="1"/>
          </p:cNvSpPr>
          <p:nvPr userDrawn="1"/>
        </p:nvSpPr>
        <p:spPr bwMode="auto">
          <a:xfrm>
            <a:off x="76200" y="0"/>
            <a:ext cx="0" cy="6858000"/>
          </a:xfrm>
          <a:prstGeom prst="line">
            <a:avLst/>
          </a:prstGeom>
          <a:noFill/>
          <a:ln w="12700">
            <a:solidFill>
              <a:srgbClr val="762124"/>
            </a:solidFill>
            <a:round/>
            <a:headEnd/>
            <a:tailEnd/>
          </a:ln>
        </p:spPr>
        <p:txBody>
          <a:bodyPr wrap="none" anchor="ctr"/>
          <a:lstStyle/>
          <a:p>
            <a:pPr eaLnBrk="0" fontAlgn="base" hangingPunct="0">
              <a:spcBef>
                <a:spcPct val="0"/>
              </a:spcBef>
              <a:spcAft>
                <a:spcPct val="0"/>
              </a:spcAft>
              <a:defRPr/>
            </a:pPr>
            <a:endParaRPr lang="en-US" sz="2800" dirty="0">
              <a:solidFill>
                <a:prstClr val="black"/>
              </a:solidFill>
              <a:latin typeface="Arial" charset="0"/>
              <a:ea typeface="ＭＳ Ｐゴシック" pitchFamily="16" charset="-128"/>
            </a:endParaRPr>
          </a:p>
        </p:txBody>
      </p:sp>
      <p:sp>
        <p:nvSpPr>
          <p:cNvPr id="8" name="Line 10"/>
          <p:cNvSpPr>
            <a:spLocks noChangeShapeType="1"/>
          </p:cNvSpPr>
          <p:nvPr userDrawn="1"/>
        </p:nvSpPr>
        <p:spPr bwMode="auto">
          <a:xfrm>
            <a:off x="152400" y="1588"/>
            <a:ext cx="0" cy="6858000"/>
          </a:xfrm>
          <a:prstGeom prst="line">
            <a:avLst/>
          </a:prstGeom>
          <a:noFill/>
          <a:ln w="12700">
            <a:solidFill>
              <a:srgbClr val="762124"/>
            </a:solidFill>
            <a:round/>
            <a:headEnd/>
            <a:tailEnd/>
          </a:ln>
        </p:spPr>
        <p:txBody>
          <a:bodyPr wrap="none" anchor="ctr"/>
          <a:lstStyle/>
          <a:p>
            <a:pPr eaLnBrk="0" fontAlgn="base" hangingPunct="0">
              <a:spcBef>
                <a:spcPct val="0"/>
              </a:spcBef>
              <a:spcAft>
                <a:spcPct val="0"/>
              </a:spcAft>
              <a:defRPr/>
            </a:pPr>
            <a:endParaRPr lang="en-US" sz="2800" dirty="0">
              <a:solidFill>
                <a:prstClr val="black"/>
              </a:solidFill>
              <a:latin typeface="Arial" charset="0"/>
              <a:ea typeface="ＭＳ Ｐゴシック" pitchFamily="16" charset="-128"/>
            </a:endParaRPr>
          </a:p>
        </p:txBody>
      </p:sp>
      <p:sp>
        <p:nvSpPr>
          <p:cNvPr id="9" name="Line 11"/>
          <p:cNvSpPr>
            <a:spLocks noChangeShapeType="1"/>
          </p:cNvSpPr>
          <p:nvPr userDrawn="1"/>
        </p:nvSpPr>
        <p:spPr bwMode="auto">
          <a:xfrm>
            <a:off x="0" y="6705600"/>
            <a:ext cx="9144000" cy="0"/>
          </a:xfrm>
          <a:prstGeom prst="line">
            <a:avLst/>
          </a:prstGeom>
          <a:noFill/>
          <a:ln w="152400">
            <a:solidFill>
              <a:srgbClr val="731B1E"/>
            </a:solidFill>
            <a:round/>
            <a:headEnd/>
            <a:tailEnd/>
          </a:ln>
        </p:spPr>
        <p:txBody>
          <a:bodyPr wrap="none" anchor="ctr"/>
          <a:lstStyle/>
          <a:p>
            <a:pPr eaLnBrk="0" fontAlgn="base" hangingPunct="0">
              <a:spcBef>
                <a:spcPct val="0"/>
              </a:spcBef>
              <a:spcAft>
                <a:spcPct val="0"/>
              </a:spcAft>
              <a:defRPr/>
            </a:pPr>
            <a:endParaRPr lang="en-US" sz="2800" dirty="0">
              <a:solidFill>
                <a:prstClr val="black"/>
              </a:solidFill>
              <a:latin typeface="Arial" charset="0"/>
              <a:ea typeface="ＭＳ Ｐゴシック" pitchFamily="16" charset="-128"/>
            </a:endParaRPr>
          </a:p>
        </p:txBody>
      </p:sp>
      <p:pic>
        <p:nvPicPr>
          <p:cNvPr id="3082" name="Picture 15" descr="primary_mark_PMS505"/>
          <p:cNvPicPr>
            <a:picLocks noChangeAspect="1" noChangeArrowheads="1"/>
          </p:cNvPicPr>
          <p:nvPr userDrawn="1"/>
        </p:nvPicPr>
        <p:blipFill>
          <a:blip r:embed="rId13" cstate="print"/>
          <a:srcRect/>
          <a:stretch>
            <a:fillRect/>
          </a:stretch>
        </p:blipFill>
        <p:spPr bwMode="auto">
          <a:xfrm>
            <a:off x="7315200" y="381000"/>
            <a:ext cx="1828800" cy="444500"/>
          </a:xfrm>
          <a:prstGeom prst="rect">
            <a:avLst/>
          </a:prstGeom>
          <a:noFill/>
          <a:ln w="9525">
            <a:noFill/>
            <a:miter lim="800000"/>
            <a:headEnd/>
            <a:tailEnd/>
          </a:ln>
        </p:spPr>
      </p:pic>
    </p:spTree>
    <p:extLst>
      <p:ext uri="{BB962C8B-B14F-4D97-AF65-F5344CB8AC3E}">
        <p14:creationId xmlns:p14="http://schemas.microsoft.com/office/powerpoint/2010/main" val="42938776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fade thruBlk="1"/>
  </p:transition>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189" algn="ctr" rtl="0" fontAlgn="base">
        <a:spcBef>
          <a:spcPct val="0"/>
        </a:spcBef>
        <a:spcAft>
          <a:spcPct val="0"/>
        </a:spcAft>
        <a:defRPr sz="4400">
          <a:solidFill>
            <a:schemeClr val="tx1"/>
          </a:solidFill>
          <a:latin typeface="Calibri" pitchFamily="34" charset="0"/>
        </a:defRPr>
      </a:lvl6pPr>
      <a:lvl7pPr marL="914377" algn="ctr" rtl="0" fontAlgn="base">
        <a:spcBef>
          <a:spcPct val="0"/>
        </a:spcBef>
        <a:spcAft>
          <a:spcPct val="0"/>
        </a:spcAft>
        <a:defRPr sz="4400">
          <a:solidFill>
            <a:schemeClr val="tx1"/>
          </a:solidFill>
          <a:latin typeface="Calibri" pitchFamily="34" charset="0"/>
        </a:defRPr>
      </a:lvl7pPr>
      <a:lvl8pPr marL="1371566" algn="ctr" rtl="0" fontAlgn="base">
        <a:spcBef>
          <a:spcPct val="0"/>
        </a:spcBef>
        <a:spcAft>
          <a:spcPct val="0"/>
        </a:spcAft>
        <a:defRPr sz="4400">
          <a:solidFill>
            <a:schemeClr val="tx1"/>
          </a:solidFill>
          <a:latin typeface="Calibri" pitchFamily="34" charset="0"/>
        </a:defRPr>
      </a:lvl8pPr>
      <a:lvl9pPr marL="1828754" algn="ctr" rtl="0" fontAlgn="base">
        <a:spcBef>
          <a:spcPct val="0"/>
        </a:spcBef>
        <a:spcAft>
          <a:spcPct val="0"/>
        </a:spcAft>
        <a:defRPr sz="4400">
          <a:solidFill>
            <a:schemeClr val="tx1"/>
          </a:solidFill>
          <a:latin typeface="Calibri" pitchFamily="34" charset="0"/>
        </a:defRPr>
      </a:lvl9pPr>
    </p:titleStyle>
    <p:bodyStyle>
      <a:lvl1pPr marL="342891" indent="-342891"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32" indent="-285744"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2971" indent="-228594"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160"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349"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537"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chart" Target="../charts/chart2.xml"/><Relationship Id="rId4" Type="http://schemas.openxmlformats.org/officeDocument/2006/relationships/chart" Target="../charts/chart1.xml"/></Relationships>
</file>

<file path=ppt/slides/_rels/slide6.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tamuqatar.campuslabs.com/engage/submitter/form/start/546555"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tamuqatar.campuslabs.com/engage/submitter/form/start/573384"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794003" y="1738490"/>
            <a:ext cx="4004733" cy="1532467"/>
          </a:xfrm>
        </p:spPr>
        <p:txBody>
          <a:bodyPr anchor="t">
            <a:normAutofit/>
          </a:bodyPr>
          <a:lstStyle/>
          <a:p>
            <a:pPr algn="l"/>
            <a:endParaRPr lang="en-US" sz="4000" dirty="0">
              <a:solidFill>
                <a:srgbClr val="48051C"/>
              </a:solidFill>
            </a:endParaRPr>
          </a:p>
        </p:txBody>
      </p:sp>
      <p:sp>
        <p:nvSpPr>
          <p:cNvPr id="3" name="Subtitle 2"/>
          <p:cNvSpPr>
            <a:spLocks noGrp="1"/>
          </p:cNvSpPr>
          <p:nvPr>
            <p:ph type="subTitle" idx="1"/>
          </p:nvPr>
        </p:nvSpPr>
        <p:spPr>
          <a:xfrm>
            <a:off x="2256389" y="3276602"/>
            <a:ext cx="4004733" cy="1151467"/>
          </a:xfrm>
        </p:spPr>
        <p:txBody>
          <a:bodyPr>
            <a:normAutofit/>
          </a:bodyPr>
          <a:lstStyle/>
          <a:p>
            <a:pPr algn="l"/>
            <a:endParaRPr lang="en-US" sz="2800" dirty="0"/>
          </a:p>
        </p:txBody>
      </p:sp>
      <p:pic>
        <p:nvPicPr>
          <p:cNvPr id="4" name="Picture 3" descr="TAMUQ-NB-0004a.jpg"/>
          <p:cNvPicPr>
            <a:picLocks noChangeAspect="1"/>
          </p:cNvPicPr>
          <p:nvPr/>
        </p:nvPicPr>
        <p:blipFill>
          <a:blip r:embed="rId2"/>
          <a:srcRect t="937"/>
          <a:stretch>
            <a:fillRect/>
          </a:stretch>
        </p:blipFill>
        <p:spPr>
          <a:xfrm>
            <a:off x="1" y="3"/>
            <a:ext cx="9143999" cy="6914041"/>
          </a:xfrm>
          <a:prstGeom prst="rect">
            <a:avLst/>
          </a:prstGeom>
        </p:spPr>
      </p:pic>
      <p:sp>
        <p:nvSpPr>
          <p:cNvPr id="6" name="Rectangle 1"/>
          <p:cNvSpPr>
            <a:spLocks noChangeArrowheads="1"/>
          </p:cNvSpPr>
          <p:nvPr/>
        </p:nvSpPr>
        <p:spPr bwMode="auto">
          <a:xfrm>
            <a:off x="1722324" y="5793291"/>
            <a:ext cx="5610289" cy="892552"/>
          </a:xfrm>
          <a:prstGeom prst="rect">
            <a:avLst/>
          </a:prstGeom>
          <a:solidFill>
            <a:srgbClr val="5C1426"/>
          </a:solidFill>
          <a:ln>
            <a:noFill/>
          </a:ln>
          <a:effec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US" altLang="en-US" sz="2000" b="1" dirty="0">
                <a:solidFill>
                  <a:schemeClr val="bg1"/>
                </a:solidFill>
                <a:effectLst>
                  <a:outerShdw blurRad="38100" dist="38100" dir="2700000" algn="tl">
                    <a:srgbClr val="000000">
                      <a:alpha val="43137"/>
                    </a:srgbClr>
                  </a:outerShdw>
                </a:effectLst>
                <a:latin typeface="Georgia" panose="02040502050405020303" pitchFamily="18" charset="0"/>
                <a:ea typeface="Calibri" panose="020F0502020204030204" pitchFamily="34" charset="0"/>
                <a:cs typeface="Times New Roman" panose="02020603050405020304" pitchFamily="18" charset="0"/>
              </a:rPr>
              <a:t>Hazem </a:t>
            </a:r>
            <a:r>
              <a:rPr lang="en-US" altLang="en-US" sz="2000" b="1" dirty="0" err="1">
                <a:solidFill>
                  <a:schemeClr val="bg1"/>
                </a:solidFill>
                <a:effectLst>
                  <a:outerShdw blurRad="38100" dist="38100" dir="2700000" algn="tl">
                    <a:srgbClr val="000000">
                      <a:alpha val="43137"/>
                    </a:srgbClr>
                  </a:outerShdw>
                </a:effectLst>
                <a:latin typeface="Georgia" panose="02040502050405020303" pitchFamily="18" charset="0"/>
                <a:ea typeface="Calibri" panose="020F0502020204030204" pitchFamily="34" charset="0"/>
                <a:cs typeface="Times New Roman" panose="02020603050405020304" pitchFamily="18" charset="0"/>
              </a:rPr>
              <a:t>Nounou</a:t>
            </a:r>
            <a:endParaRPr lang="en-US" altLang="en-US" sz="2000" b="1" dirty="0">
              <a:solidFill>
                <a:schemeClr val="bg1"/>
              </a:solidFill>
              <a:effectLst>
                <a:outerShdw blurRad="38100" dist="38100" dir="2700000" algn="tl">
                  <a:srgbClr val="000000">
                    <a:alpha val="43137"/>
                  </a:srgbClr>
                </a:outerShdw>
              </a:effectLst>
              <a:latin typeface="Georgia" panose="02040502050405020303" pitchFamily="18" charset="0"/>
              <a:ea typeface="Calibri" panose="020F0502020204030204" pitchFamily="34" charset="0"/>
              <a:cs typeface="Times New Roman" panose="02020603050405020304" pitchFamily="18" charset="0"/>
            </a:endParaRPr>
          </a:p>
          <a:p>
            <a:pPr algn="ctr" eaLnBrk="0" fontAlgn="base" hangingPunct="0">
              <a:spcBef>
                <a:spcPct val="0"/>
              </a:spcBef>
              <a:spcAft>
                <a:spcPct val="0"/>
              </a:spcAft>
            </a:pPr>
            <a:r>
              <a:rPr lang="en-US" altLang="en-US" sz="1600" b="1" dirty="0">
                <a:solidFill>
                  <a:schemeClr val="bg1"/>
                </a:solidFill>
                <a:effectLst>
                  <a:outerShdw blurRad="38100" dist="38100" dir="2700000" algn="tl">
                    <a:srgbClr val="000000">
                      <a:alpha val="43137"/>
                    </a:srgbClr>
                  </a:outerShdw>
                </a:effectLst>
                <a:latin typeface="Georgia" panose="02040502050405020303" pitchFamily="18" charset="0"/>
                <a:ea typeface="Calibri" panose="020F0502020204030204" pitchFamily="34" charset="0"/>
                <a:cs typeface="Times New Roman" panose="02020603050405020304" pitchFamily="18" charset="0"/>
              </a:rPr>
              <a:t>Associate Dean for Academic and Student Services</a:t>
            </a:r>
          </a:p>
          <a:p>
            <a:pPr algn="ctr" eaLnBrk="0" fontAlgn="base" hangingPunct="0">
              <a:spcBef>
                <a:spcPct val="0"/>
              </a:spcBef>
              <a:spcAft>
                <a:spcPct val="0"/>
              </a:spcAft>
            </a:pPr>
            <a:r>
              <a:rPr lang="en-US" altLang="en-US" sz="1600" b="1" dirty="0">
                <a:solidFill>
                  <a:schemeClr val="bg1"/>
                </a:solidFill>
                <a:effectLst>
                  <a:outerShdw blurRad="38100" dist="38100" dir="2700000" algn="tl">
                    <a:srgbClr val="000000">
                      <a:alpha val="43137"/>
                    </a:srgbClr>
                  </a:outerShdw>
                </a:effectLst>
                <a:latin typeface="Georgia" panose="02040502050405020303" pitchFamily="18" charset="0"/>
                <a:cs typeface="Times New Roman" panose="02020603050405020304" pitchFamily="18" charset="0"/>
              </a:rPr>
              <a:t>Texas A&amp;M University at Qatar</a:t>
            </a:r>
          </a:p>
        </p:txBody>
      </p:sp>
      <p:sp>
        <p:nvSpPr>
          <p:cNvPr id="9" name="TextBox 8"/>
          <p:cNvSpPr txBox="1"/>
          <p:nvPr/>
        </p:nvSpPr>
        <p:spPr>
          <a:xfrm>
            <a:off x="2920766" y="5110410"/>
            <a:ext cx="2836033" cy="461665"/>
          </a:xfrm>
          <a:prstGeom prst="rect">
            <a:avLst/>
          </a:prstGeom>
          <a:solidFill>
            <a:srgbClr val="5C1426"/>
          </a:solidFill>
        </p:spPr>
        <p:txBody>
          <a:bodyPr wrap="none" rtlCol="0">
            <a:spAutoFit/>
          </a:bodyPr>
          <a:lstStyle/>
          <a:p>
            <a:r>
              <a:rPr lang="en-US" sz="2400" b="1" dirty="0">
                <a:solidFill>
                  <a:schemeClr val="bg1"/>
                </a:solidFill>
                <a:effectLst>
                  <a:outerShdw blurRad="38100" dist="38100" dir="2700000" algn="tl">
                    <a:srgbClr val="000000">
                      <a:alpha val="43137"/>
                    </a:srgbClr>
                  </a:outerShdw>
                </a:effectLst>
                <a:latin typeface="Georgia" panose="02040502050405020303" pitchFamily="18" charset="0"/>
              </a:rPr>
              <a:t>Student Mobility</a:t>
            </a:r>
          </a:p>
        </p:txBody>
      </p:sp>
      <p:sp>
        <p:nvSpPr>
          <p:cNvPr id="5" name="Slide Number Placeholder 4"/>
          <p:cNvSpPr>
            <a:spLocks noGrp="1"/>
          </p:cNvSpPr>
          <p:nvPr>
            <p:ph type="sldNum" sz="quarter" idx="12"/>
          </p:nvPr>
        </p:nvSpPr>
        <p:spPr/>
        <p:txBody>
          <a:bodyPr/>
          <a:lstStyle/>
          <a:p>
            <a:pPr>
              <a:defRPr/>
            </a:pPr>
            <a:fld id="{376FB188-FE8C-4E46-9CE4-60EF01B5979C}" type="slidenum">
              <a:rPr lang="en-US" smtClean="0">
                <a:solidFill>
                  <a:prstClr val="black">
                    <a:tint val="75000"/>
                  </a:prstClr>
                </a:solidFill>
              </a:rPr>
              <a:pPr>
                <a:defRPr/>
              </a:pPr>
              <a:t>1</a:t>
            </a:fld>
            <a:endParaRPr lang="en-US" dirty="0">
              <a:solidFill>
                <a:srgbClr val="9BBB59">
                  <a:shade val="75000"/>
                </a:srgbClr>
              </a:solidFill>
            </a:endParaRPr>
          </a:p>
        </p:txBody>
      </p:sp>
    </p:spTree>
    <p:extLst>
      <p:ext uri="{BB962C8B-B14F-4D97-AF65-F5344CB8AC3E}">
        <p14:creationId xmlns:p14="http://schemas.microsoft.com/office/powerpoint/2010/main" val="62243224"/>
      </p:ext>
    </p:extLst>
  </p:cSld>
  <p:clrMapOvr>
    <a:masterClrMapping/>
  </p:clrMapOvr>
  <p:transition>
    <p:fade thruBlk="1"/>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9100" y="1805468"/>
            <a:ext cx="7089794" cy="3364212"/>
          </a:xfrm>
        </p:spPr>
        <p:txBody>
          <a:bodyPr>
            <a:noAutofit/>
          </a:bodyPr>
          <a:lstStyle/>
          <a:p>
            <a:r>
              <a:rPr lang="en-US" sz="2000" dirty="0">
                <a:latin typeface="Arial" panose="020B0604020202020204" pitchFamily="34" charset="0"/>
                <a:cs typeface="Arial" panose="020B0604020202020204" pitchFamily="34" charset="0"/>
              </a:rPr>
              <a:t>High-5 Strategic Priorities</a:t>
            </a:r>
          </a:p>
          <a:p>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What do we mean by student mobility and what are our goals?</a:t>
            </a:r>
          </a:p>
          <a:p>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Where do we stand in terms of achieving our goals?</a:t>
            </a:r>
          </a:p>
          <a:p>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What programs will we offer to achieve our goals?</a:t>
            </a:r>
          </a:p>
          <a:p>
            <a:endParaRPr lang="en-US" sz="2000" dirty="0">
              <a:latin typeface="Arial" panose="020B0604020202020204" pitchFamily="34" charset="0"/>
              <a:cs typeface="Arial" panose="020B0604020202020204" pitchFamily="34" charset="0"/>
            </a:endParaRPr>
          </a:p>
        </p:txBody>
      </p:sp>
      <p:sp>
        <p:nvSpPr>
          <p:cNvPr id="6" name="Title 1"/>
          <p:cNvSpPr txBox="1">
            <a:spLocks/>
          </p:cNvSpPr>
          <p:nvPr/>
        </p:nvSpPr>
        <p:spPr>
          <a:xfrm>
            <a:off x="386179" y="526936"/>
            <a:ext cx="7870316" cy="520517"/>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kern="1200">
                <a:solidFill>
                  <a:srgbClr val="5C1426"/>
                </a:solidFill>
                <a:latin typeface="Arial"/>
                <a:ea typeface="+mj-ea"/>
                <a:cs typeface="Arial"/>
              </a:defRPr>
            </a:lvl1pPr>
          </a:lstStyle>
          <a:p>
            <a:r>
              <a:rPr lang="en-US" sz="3400" b="1" dirty="0">
                <a:solidFill>
                  <a:srgbClr val="FF0000"/>
                </a:solidFill>
                <a:latin typeface="Arial" panose="020B0604020202020204" pitchFamily="34" charset="0"/>
                <a:cs typeface="Arial" panose="020B0604020202020204" pitchFamily="34" charset="0"/>
              </a:rPr>
              <a:t>Main Message</a:t>
            </a:r>
          </a:p>
        </p:txBody>
      </p:sp>
      <p:pic>
        <p:nvPicPr>
          <p:cNvPr id="8" name="Picture 7"/>
          <p:cNvPicPr>
            <a:picLocks noChangeAspect="1"/>
          </p:cNvPicPr>
          <p:nvPr/>
        </p:nvPicPr>
        <p:blipFill>
          <a:blip r:embed="rId3"/>
          <a:stretch>
            <a:fillRect/>
          </a:stretch>
        </p:blipFill>
        <p:spPr>
          <a:xfrm>
            <a:off x="7399576" y="2077447"/>
            <a:ext cx="1571068" cy="3196086"/>
          </a:xfrm>
          <a:prstGeom prst="rect">
            <a:avLst/>
          </a:prstGeom>
        </p:spPr>
      </p:pic>
      <p:sp>
        <p:nvSpPr>
          <p:cNvPr id="2" name="Slide Number Placeholder 1"/>
          <p:cNvSpPr>
            <a:spLocks noGrp="1"/>
          </p:cNvSpPr>
          <p:nvPr>
            <p:ph type="sldNum" sz="quarter" idx="12"/>
          </p:nvPr>
        </p:nvSpPr>
        <p:spPr/>
        <p:txBody>
          <a:bodyPr/>
          <a:lstStyle/>
          <a:p>
            <a:pPr>
              <a:defRPr/>
            </a:pPr>
            <a:fld id="{B3279FF3-F784-44F8-B224-A3424BE95A29}" type="slidenum">
              <a:rPr lang="en-US" smtClean="0">
                <a:solidFill>
                  <a:prstClr val="black">
                    <a:tint val="75000"/>
                  </a:prstClr>
                </a:solidFill>
              </a:rPr>
              <a:pPr>
                <a:defRPr/>
              </a:pPr>
              <a:t>2</a:t>
            </a:fld>
            <a:endParaRPr lang="en-US" dirty="0">
              <a:solidFill>
                <a:prstClr val="black">
                  <a:tint val="75000"/>
                </a:prstClr>
              </a:solidFill>
            </a:endParaRPr>
          </a:p>
        </p:txBody>
      </p:sp>
    </p:spTree>
    <p:extLst>
      <p:ext uri="{BB962C8B-B14F-4D97-AF65-F5344CB8AC3E}">
        <p14:creationId xmlns:p14="http://schemas.microsoft.com/office/powerpoint/2010/main" val="821859769"/>
      </p:ext>
    </p:extLst>
  </p:cSld>
  <p:clrMapOvr>
    <a:masterClrMapping/>
  </p:clrMapOvr>
  <p:transition>
    <p:fade thruBlk="1"/>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Diagram, venn diagram&#10;&#10;Description automatically generated">
            <a:extLst>
              <a:ext uri="{FF2B5EF4-FFF2-40B4-BE49-F238E27FC236}">
                <a16:creationId xmlns:a16="http://schemas.microsoft.com/office/drawing/2014/main" id="{456AFEF9-FB49-D44A-9157-984D6FA4AF84}"/>
              </a:ext>
            </a:extLst>
          </p:cNvPr>
          <p:cNvPicPr>
            <a:picLocks noChangeAspect="1"/>
          </p:cNvPicPr>
          <p:nvPr/>
        </p:nvPicPr>
        <p:blipFill>
          <a:blip r:embed="rId2"/>
          <a:stretch>
            <a:fillRect/>
          </a:stretch>
        </p:blipFill>
        <p:spPr>
          <a:xfrm>
            <a:off x="303887" y="857250"/>
            <a:ext cx="5143500" cy="5143500"/>
          </a:xfrm>
          <a:prstGeom prst="rect">
            <a:avLst/>
          </a:prstGeom>
        </p:spPr>
      </p:pic>
      <p:sp>
        <p:nvSpPr>
          <p:cNvPr id="4" name="Content Placeholder 2">
            <a:extLst>
              <a:ext uri="{FF2B5EF4-FFF2-40B4-BE49-F238E27FC236}">
                <a16:creationId xmlns:a16="http://schemas.microsoft.com/office/drawing/2014/main" id="{591101CB-A8E9-784B-8E4A-3613DD8EA23C}"/>
              </a:ext>
            </a:extLst>
          </p:cNvPr>
          <p:cNvSpPr txBox="1">
            <a:spLocks/>
          </p:cNvSpPr>
          <p:nvPr/>
        </p:nvSpPr>
        <p:spPr>
          <a:xfrm>
            <a:off x="5026048" y="1278583"/>
            <a:ext cx="3733274" cy="4895194"/>
          </a:xfrm>
          <a:prstGeom prst="rect">
            <a:avLst/>
          </a:prstGeom>
        </p:spPr>
        <p:txBody>
          <a:bodyPr>
            <a:normAutofit fontScale="85000" lnSpcReduction="10000"/>
          </a:bodyPr>
          <a:lstStyle>
            <a:lvl1pPr marL="342891" indent="-342891"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32" indent="-285744"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2971" indent="-228594"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160"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349"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537"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457200" indent="-457200">
              <a:buFont typeface="Arial" panose="020B0604020202020204" pitchFamily="34" charset="0"/>
              <a:buChar char="•"/>
            </a:pPr>
            <a:r>
              <a:rPr lang="en-US" sz="2600" dirty="0"/>
              <a:t>Leading QF’s Flagship Initiatives and Multiversity</a:t>
            </a:r>
          </a:p>
          <a:p>
            <a:pPr marL="457200" indent="-457200">
              <a:buFont typeface="Arial" panose="020B0604020202020204" pitchFamily="34" charset="0"/>
              <a:buChar char="•"/>
            </a:pPr>
            <a:r>
              <a:rPr lang="en-US" sz="2600" dirty="0"/>
              <a:t>Enabling a Knowledge Economy through a Ph.D. Fellows Program</a:t>
            </a:r>
          </a:p>
          <a:p>
            <a:pPr marL="457200" indent="-457200">
              <a:buFont typeface="Arial" panose="020B0604020202020204" pitchFamily="34" charset="0"/>
              <a:buChar char="•"/>
            </a:pPr>
            <a:r>
              <a:rPr lang="en-US" sz="2600" dirty="0"/>
              <a:t>Increasing Research Impact on the Economy and the Society in Qatar</a:t>
            </a:r>
          </a:p>
          <a:p>
            <a:pPr marL="457200" indent="-457200">
              <a:buFont typeface="Arial" panose="020B0604020202020204" pitchFamily="34" charset="0"/>
              <a:buChar char="•"/>
            </a:pPr>
            <a:r>
              <a:rPr lang="en-US" sz="2600" dirty="0"/>
              <a:t>Emphasizing Excellence in Engineering Education</a:t>
            </a:r>
          </a:p>
          <a:p>
            <a:pPr marL="457200" indent="-457200">
              <a:buFont typeface="Arial" panose="020B0604020202020204" pitchFamily="34" charset="0"/>
              <a:buChar char="•"/>
            </a:pPr>
            <a:r>
              <a:rPr lang="en-US" sz="2600" dirty="0">
                <a:solidFill>
                  <a:srgbClr val="FF0000"/>
                </a:solidFill>
              </a:rPr>
              <a:t>Expanding Student Mobility Within Education City and Between Doha and College Station</a:t>
            </a:r>
          </a:p>
          <a:p>
            <a:pPr marL="457200" indent="-457200">
              <a:buFont typeface="Arial" panose="020B0604020202020204" pitchFamily="34" charset="0"/>
              <a:buChar char="•"/>
            </a:pPr>
            <a:endParaRPr lang="en-US" sz="2800" dirty="0"/>
          </a:p>
        </p:txBody>
      </p:sp>
    </p:spTree>
    <p:extLst>
      <p:ext uri="{BB962C8B-B14F-4D97-AF65-F5344CB8AC3E}">
        <p14:creationId xmlns:p14="http://schemas.microsoft.com/office/powerpoint/2010/main" val="656514545"/>
      </p:ext>
    </p:extLst>
  </p:cSld>
  <p:clrMapOvr>
    <a:masterClrMapping/>
  </p:clrMapOvr>
  <p:transition>
    <p:fade thruBlk="1"/>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txBox="1">
            <a:spLocks/>
          </p:cNvSpPr>
          <p:nvPr/>
        </p:nvSpPr>
        <p:spPr bwMode="auto">
          <a:xfrm>
            <a:off x="496439" y="542695"/>
            <a:ext cx="7493772" cy="546555"/>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Autofit/>
          </a:bodyPr>
          <a:lstStyle>
            <a:lvl1pPr marL="342891" indent="-342891"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32" indent="-285744"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2971" indent="-228594"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160"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349"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537"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1200"/>
              </a:spcBef>
              <a:spcAft>
                <a:spcPts val="600"/>
              </a:spcAft>
              <a:buNone/>
            </a:pPr>
            <a:r>
              <a:rPr lang="en-US" sz="2800" b="1" dirty="0">
                <a:solidFill>
                  <a:srgbClr val="FF0000"/>
                </a:solidFill>
                <a:latin typeface="Arial" panose="020B0604020202020204" pitchFamily="34" charset="0"/>
                <a:cs typeface="Arial" panose="020B0604020202020204" pitchFamily="34" charset="0"/>
              </a:rPr>
              <a:t>What do we mean by student mobility?</a:t>
            </a:r>
            <a:endParaRPr lang="en-US" sz="2000" b="1" dirty="0">
              <a:solidFill>
                <a:srgbClr val="0070C0"/>
              </a:solidFill>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pPr>
              <a:defRPr/>
            </a:pPr>
            <a:fld id="{B3279FF3-F784-44F8-B224-A3424BE95A29}" type="slidenum">
              <a:rPr lang="en-US" smtClean="0">
                <a:solidFill>
                  <a:prstClr val="black">
                    <a:tint val="75000"/>
                  </a:prstClr>
                </a:solidFill>
              </a:rPr>
              <a:pPr>
                <a:defRPr/>
              </a:pPr>
              <a:t>4</a:t>
            </a:fld>
            <a:endParaRPr lang="en-US" dirty="0">
              <a:solidFill>
                <a:prstClr val="black">
                  <a:tint val="75000"/>
                </a:prstClr>
              </a:solidFill>
            </a:endParaRPr>
          </a:p>
        </p:txBody>
      </p:sp>
      <p:sp>
        <p:nvSpPr>
          <p:cNvPr id="13" name="Content Placeholder 2">
            <a:extLst>
              <a:ext uri="{FF2B5EF4-FFF2-40B4-BE49-F238E27FC236}">
                <a16:creationId xmlns:a16="http://schemas.microsoft.com/office/drawing/2014/main" id="{7BAB2302-89B2-4C15-9025-96BD250DFCD1}"/>
              </a:ext>
            </a:extLst>
          </p:cNvPr>
          <p:cNvSpPr txBox="1">
            <a:spLocks/>
          </p:cNvSpPr>
          <p:nvPr/>
        </p:nvSpPr>
        <p:spPr bwMode="auto">
          <a:xfrm>
            <a:off x="450319" y="1266469"/>
            <a:ext cx="8145041" cy="4647321"/>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Autofit/>
          </a:bodyPr>
          <a:lstStyle>
            <a:lvl1pPr marL="342891" indent="-342891"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32" indent="-285744"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2971" indent="-228594"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160"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349"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537"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indent="-342900">
              <a:buFont typeface="Arial" panose="020B0604020202020204" pitchFamily="34" charset="0"/>
              <a:buChar char="•"/>
            </a:pPr>
            <a:r>
              <a:rPr lang="en-US" sz="2000" dirty="0"/>
              <a:t>The main objective of the Student Mobility priority is to connect TAMUQ students with TAMU main campus and other Partner Universities (PU) in Education City (EC).</a:t>
            </a:r>
          </a:p>
          <a:p>
            <a:pPr marL="342900" indent="-342900">
              <a:buFont typeface="Arial" panose="020B0604020202020204" pitchFamily="34" charset="0"/>
              <a:buChar char="•"/>
            </a:pPr>
            <a:r>
              <a:rPr lang="en-US" sz="2000" dirty="0">
                <a:solidFill>
                  <a:srgbClr val="0070C0"/>
                </a:solidFill>
              </a:rPr>
              <a:t>Connect TAMUQ students with TAMU main campus:</a:t>
            </a:r>
          </a:p>
          <a:p>
            <a:pPr marL="742941" lvl="1" indent="-342900">
              <a:buFont typeface="Arial" panose="020B0604020202020204" pitchFamily="34" charset="0"/>
              <a:buChar char="•"/>
            </a:pPr>
            <a:r>
              <a:rPr lang="en-US" sz="1600" dirty="0"/>
              <a:t>every TAMUQ student spends at least one week on main campus during their undergraduate studies. This could include leadership exchanges, conference attendance, study abroad or research experience programs, among other opportunities. </a:t>
            </a:r>
          </a:p>
          <a:p>
            <a:pPr marL="742941" lvl="1" indent="-342900">
              <a:buFont typeface="Arial" panose="020B0604020202020204" pitchFamily="34" charset="0"/>
              <a:buChar char="•"/>
            </a:pPr>
            <a:r>
              <a:rPr lang="en-US" sz="1600" dirty="0"/>
              <a:t>bring at least 200 students from TAMU to Doha every year. This includes all undergraduate and graduate students participating in all travel programs.</a:t>
            </a:r>
          </a:p>
          <a:p>
            <a:pPr marL="342900" indent="-342900">
              <a:buFont typeface="Arial" panose="020B0604020202020204" pitchFamily="34" charset="0"/>
              <a:buChar char="•"/>
            </a:pPr>
            <a:r>
              <a:rPr lang="en-US" sz="2000" dirty="0">
                <a:solidFill>
                  <a:srgbClr val="0070C0"/>
                </a:solidFill>
              </a:rPr>
              <a:t>Connect TAMUQ students with EC PUs: </a:t>
            </a:r>
          </a:p>
          <a:p>
            <a:pPr marL="742941" lvl="1" indent="-342900">
              <a:buFont typeface="Arial" panose="020B0604020202020204" pitchFamily="34" charset="0"/>
              <a:buChar char="•"/>
            </a:pPr>
            <a:r>
              <a:rPr lang="en-US" sz="1600" dirty="0"/>
              <a:t>every TAMUQ undergraduate student, by the time of graduation, complete at least two courses at other EC PUs.</a:t>
            </a:r>
          </a:p>
          <a:p>
            <a:pPr marL="742941" lvl="1" indent="-342900">
              <a:buFont typeface="Arial" panose="020B0604020202020204" pitchFamily="34" charset="0"/>
              <a:buChar char="•"/>
            </a:pPr>
            <a:r>
              <a:rPr lang="en-US" sz="1600" dirty="0"/>
              <a:t>increase course offerings of relevance and interest to students in other partner universities.</a:t>
            </a:r>
          </a:p>
        </p:txBody>
      </p:sp>
    </p:spTree>
    <p:extLst>
      <p:ext uri="{BB962C8B-B14F-4D97-AF65-F5344CB8AC3E}">
        <p14:creationId xmlns:p14="http://schemas.microsoft.com/office/powerpoint/2010/main" val="4014964543"/>
      </p:ext>
    </p:extLst>
  </p:cSld>
  <p:clrMapOvr>
    <a:masterClrMapping/>
  </p:clrMapOvr>
  <p:transition>
    <p:fade thruBlk="1"/>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1710" y="1620167"/>
            <a:ext cx="6283537" cy="634086"/>
          </a:xfrm>
        </p:spPr>
        <p:txBody>
          <a:bodyPr>
            <a:noAutofit/>
          </a:bodyPr>
          <a:lstStyle/>
          <a:p>
            <a:r>
              <a:rPr lang="en-US" sz="1200" b="1" dirty="0">
                <a:solidFill>
                  <a:srgbClr val="0070C0"/>
                </a:solidFill>
                <a:latin typeface="Arial" panose="020B0604020202020204" pitchFamily="34" charset="0"/>
                <a:cs typeface="Arial" panose="020B0604020202020204" pitchFamily="34" charset="0"/>
              </a:rPr>
              <a:t>Percentages of students traveled to College Station from 2016-2022 (SP)</a:t>
            </a:r>
          </a:p>
        </p:txBody>
      </p:sp>
      <p:sp>
        <p:nvSpPr>
          <p:cNvPr id="8" name="Content Placeholder 2"/>
          <p:cNvSpPr txBox="1">
            <a:spLocks/>
          </p:cNvSpPr>
          <p:nvPr/>
        </p:nvSpPr>
        <p:spPr bwMode="auto">
          <a:xfrm>
            <a:off x="664110" y="5672720"/>
            <a:ext cx="8324687" cy="896330"/>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Autofit/>
          </a:bodyPr>
          <a:lstStyle>
            <a:lvl1pPr marL="342891" indent="-342891"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32" indent="-285744"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2971" indent="-228594"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160"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349"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537"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1200" b="1" dirty="0">
                <a:solidFill>
                  <a:srgbClr val="0070C0"/>
                </a:solidFill>
                <a:latin typeface="Arial" panose="020B0604020202020204" pitchFamily="34" charset="0"/>
                <a:cs typeface="Arial" panose="020B0604020202020204" pitchFamily="34" charset="0"/>
              </a:rPr>
              <a:t>Notes:</a:t>
            </a:r>
          </a:p>
          <a:p>
            <a:pPr lvl="1"/>
            <a:r>
              <a:rPr lang="en-US" sz="1200" b="1" dirty="0">
                <a:solidFill>
                  <a:srgbClr val="0070C0"/>
                </a:solidFill>
                <a:latin typeface="Arial" panose="020B0604020202020204" pitchFamily="34" charset="0"/>
                <a:cs typeface="Arial" panose="020B0604020202020204" pitchFamily="34" charset="0"/>
              </a:rPr>
              <a:t>Increase in Research Exchange</a:t>
            </a:r>
          </a:p>
          <a:p>
            <a:pPr lvl="1"/>
            <a:r>
              <a:rPr lang="en-US" sz="1200" b="1" dirty="0">
                <a:solidFill>
                  <a:srgbClr val="0070C0"/>
                </a:solidFill>
                <a:latin typeface="Arial" panose="020B0604020202020204" pitchFamily="34" charset="0"/>
                <a:cs typeface="Arial" panose="020B0604020202020204" pitchFamily="34" charset="0"/>
              </a:rPr>
              <a:t>Decrease in study abroad travel due to COVID pandemic</a:t>
            </a:r>
          </a:p>
          <a:p>
            <a:pPr lvl="1"/>
            <a:r>
              <a:rPr lang="en-US" sz="1200" b="1" dirty="0">
                <a:solidFill>
                  <a:srgbClr val="0070C0"/>
                </a:solidFill>
                <a:latin typeface="Arial" panose="020B0604020202020204" pitchFamily="34" charset="0"/>
                <a:cs typeface="Arial" panose="020B0604020202020204" pitchFamily="34" charset="0"/>
              </a:rPr>
              <a:t>Student Leadership Exchange did not travel in 2021</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44502" y="1016929"/>
            <a:ext cx="2036110" cy="1519251"/>
          </a:xfrm>
          <a:prstGeom prst="rect">
            <a:avLst/>
          </a:prstGeom>
        </p:spPr>
      </p:pic>
      <p:sp>
        <p:nvSpPr>
          <p:cNvPr id="4" name="Slide Number Placeholder 3"/>
          <p:cNvSpPr>
            <a:spLocks noGrp="1"/>
          </p:cNvSpPr>
          <p:nvPr>
            <p:ph type="sldNum" sz="quarter" idx="12"/>
          </p:nvPr>
        </p:nvSpPr>
        <p:spPr/>
        <p:txBody>
          <a:bodyPr/>
          <a:lstStyle/>
          <a:p>
            <a:pPr>
              <a:defRPr/>
            </a:pPr>
            <a:fld id="{B3279FF3-F784-44F8-B224-A3424BE95A29}" type="slidenum">
              <a:rPr lang="en-US" smtClean="0">
                <a:solidFill>
                  <a:prstClr val="black">
                    <a:tint val="75000"/>
                  </a:prstClr>
                </a:solidFill>
              </a:rPr>
              <a:pPr>
                <a:defRPr/>
              </a:pPr>
              <a:t>5</a:t>
            </a:fld>
            <a:endParaRPr lang="en-US" dirty="0">
              <a:solidFill>
                <a:prstClr val="black">
                  <a:tint val="75000"/>
                </a:prstClr>
              </a:solidFill>
            </a:endParaRPr>
          </a:p>
        </p:txBody>
      </p:sp>
      <p:graphicFrame>
        <p:nvGraphicFramePr>
          <p:cNvPr id="10" name="Chart 9">
            <a:extLst>
              <a:ext uri="{FF2B5EF4-FFF2-40B4-BE49-F238E27FC236}">
                <a16:creationId xmlns:a16="http://schemas.microsoft.com/office/drawing/2014/main" id="{00000000-0008-0000-0100-000002000000}"/>
              </a:ext>
            </a:extLst>
          </p:cNvPr>
          <p:cNvGraphicFramePr>
            <a:graphicFrameLocks/>
          </p:cNvGraphicFramePr>
          <p:nvPr/>
        </p:nvGraphicFramePr>
        <p:xfrm>
          <a:off x="210561" y="1937210"/>
          <a:ext cx="2547270" cy="348335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4" name="Chart 13">
            <a:extLst>
              <a:ext uri="{FF2B5EF4-FFF2-40B4-BE49-F238E27FC236}">
                <a16:creationId xmlns:a16="http://schemas.microsoft.com/office/drawing/2014/main" id="{00000000-0008-0000-0100-000003000000}"/>
              </a:ext>
            </a:extLst>
          </p:cNvPr>
          <p:cNvGraphicFramePr>
            <a:graphicFrameLocks/>
          </p:cNvGraphicFramePr>
          <p:nvPr/>
        </p:nvGraphicFramePr>
        <p:xfrm>
          <a:off x="2585180" y="2467046"/>
          <a:ext cx="7641470" cy="3291906"/>
        </p:xfrm>
        <a:graphic>
          <a:graphicData uri="http://schemas.openxmlformats.org/drawingml/2006/chart">
            <c:chart xmlns:c="http://schemas.openxmlformats.org/drawingml/2006/chart" xmlns:r="http://schemas.openxmlformats.org/officeDocument/2006/relationships" r:id="rId5"/>
          </a:graphicData>
        </a:graphic>
      </p:graphicFrame>
      <p:sp>
        <p:nvSpPr>
          <p:cNvPr id="11" name="Content Placeholder 2">
            <a:extLst>
              <a:ext uri="{FF2B5EF4-FFF2-40B4-BE49-F238E27FC236}">
                <a16:creationId xmlns:a16="http://schemas.microsoft.com/office/drawing/2014/main" id="{8401D971-02B9-4254-B30B-0C888378D270}"/>
              </a:ext>
            </a:extLst>
          </p:cNvPr>
          <p:cNvSpPr txBox="1">
            <a:spLocks/>
          </p:cNvSpPr>
          <p:nvPr/>
        </p:nvSpPr>
        <p:spPr bwMode="auto">
          <a:xfrm>
            <a:off x="434787" y="550837"/>
            <a:ext cx="7493772" cy="546555"/>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Autofit/>
          </a:bodyPr>
          <a:lstStyle>
            <a:lvl1pPr marL="342891" indent="-342891"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32" indent="-285744"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2971" indent="-228594"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160"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349"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537"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1200"/>
              </a:spcBef>
              <a:spcAft>
                <a:spcPts val="600"/>
              </a:spcAft>
              <a:buNone/>
            </a:pPr>
            <a:r>
              <a:rPr lang="en-US" sz="2400" b="1" dirty="0">
                <a:solidFill>
                  <a:srgbClr val="FF0000"/>
                </a:solidFill>
                <a:latin typeface="Arial" panose="020B0604020202020204" pitchFamily="34" charset="0"/>
                <a:cs typeface="Arial" panose="020B0604020202020204" pitchFamily="34" charset="0"/>
              </a:rPr>
              <a:t>Where do we stand in terms of these goals?</a:t>
            </a:r>
          </a:p>
        </p:txBody>
      </p:sp>
      <p:sp>
        <p:nvSpPr>
          <p:cNvPr id="12" name="Content Placeholder 2">
            <a:extLst>
              <a:ext uri="{FF2B5EF4-FFF2-40B4-BE49-F238E27FC236}">
                <a16:creationId xmlns:a16="http://schemas.microsoft.com/office/drawing/2014/main" id="{03AC79E2-447C-432E-9552-94D5F81089C0}"/>
              </a:ext>
            </a:extLst>
          </p:cNvPr>
          <p:cNvSpPr txBox="1">
            <a:spLocks/>
          </p:cNvSpPr>
          <p:nvPr/>
        </p:nvSpPr>
        <p:spPr bwMode="auto">
          <a:xfrm>
            <a:off x="392884" y="1212571"/>
            <a:ext cx="7493772" cy="546555"/>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Autofit/>
          </a:bodyPr>
          <a:lstStyle>
            <a:lvl1pPr marL="342891" indent="-342891"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32" indent="-285744"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2971" indent="-228594"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160"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349"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537"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1200"/>
              </a:spcBef>
              <a:spcAft>
                <a:spcPts val="600"/>
              </a:spcAft>
              <a:buNone/>
            </a:pPr>
            <a:r>
              <a:rPr lang="en-US" sz="1800" b="1" dirty="0">
                <a:solidFill>
                  <a:srgbClr val="0070C0"/>
                </a:solidFill>
                <a:latin typeface="Arial" panose="020B0604020202020204" pitchFamily="34" charset="0"/>
                <a:cs typeface="Arial" panose="020B0604020202020204" pitchFamily="34" charset="0"/>
              </a:rPr>
              <a:t>Connect TAMU-Qatar to TAMU-CS:</a:t>
            </a:r>
          </a:p>
        </p:txBody>
      </p:sp>
    </p:spTree>
    <p:extLst>
      <p:ext uri="{BB962C8B-B14F-4D97-AF65-F5344CB8AC3E}">
        <p14:creationId xmlns:p14="http://schemas.microsoft.com/office/powerpoint/2010/main" val="2402722231"/>
      </p:ext>
    </p:extLst>
  </p:cSld>
  <p:clrMapOvr>
    <a:masterClrMapping/>
  </p:clrMapOvr>
  <p:transition>
    <p:fade thruBlk="1"/>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9898" y="1246203"/>
            <a:ext cx="8503026" cy="400110"/>
          </a:xfrm>
          <a:prstGeom prst="rect">
            <a:avLst/>
          </a:prstGeom>
        </p:spPr>
        <p:txBody>
          <a:bodyPr wrap="square">
            <a:spAutoFit/>
          </a:bodyPr>
          <a:lstStyle/>
          <a:p>
            <a:pPr marL="285750" indent="-285750">
              <a:buFont typeface="Arial" panose="020B0604020202020204" pitchFamily="34" charset="0"/>
              <a:buChar char="•"/>
            </a:pPr>
            <a:r>
              <a:rPr lang="en-US" sz="2000" b="1" u="sng" dirty="0">
                <a:solidFill>
                  <a:srgbClr val="0070C0"/>
                </a:solidFill>
                <a:latin typeface="Calibri" panose="020F0502020204030204" pitchFamily="34" charset="0"/>
                <a:ea typeface="Calibri" panose="020F0502020204030204" pitchFamily="34" charset="0"/>
                <a:cs typeface="Times New Roman" panose="02020603050405020304" pitchFamily="18" charset="0"/>
              </a:rPr>
              <a:t>Study abroad to/from College Station:</a:t>
            </a:r>
          </a:p>
        </p:txBody>
      </p:sp>
      <p:sp>
        <p:nvSpPr>
          <p:cNvPr id="3" name="Slide Number Placeholder 2"/>
          <p:cNvSpPr>
            <a:spLocks noGrp="1"/>
          </p:cNvSpPr>
          <p:nvPr>
            <p:ph type="sldNum" sz="quarter" idx="12"/>
          </p:nvPr>
        </p:nvSpPr>
        <p:spPr/>
        <p:txBody>
          <a:bodyPr/>
          <a:lstStyle/>
          <a:p>
            <a:fld id="{53728B3F-D703-42F4-991D-870F2C2D620D}" type="slidenum">
              <a:rPr lang="en-US" smtClean="0"/>
              <a:pPr/>
              <a:t>6</a:t>
            </a:fld>
            <a:endParaRPr lang="en-US" dirty="0"/>
          </a:p>
        </p:txBody>
      </p:sp>
      <p:sp>
        <p:nvSpPr>
          <p:cNvPr id="10" name="Rectangle 9"/>
          <p:cNvSpPr/>
          <p:nvPr/>
        </p:nvSpPr>
        <p:spPr>
          <a:xfrm>
            <a:off x="256134" y="3893841"/>
            <a:ext cx="8794415" cy="2646878"/>
          </a:xfrm>
          <a:prstGeom prst="rect">
            <a:avLst/>
          </a:prstGeom>
        </p:spPr>
        <p:txBody>
          <a:bodyPr wrap="square">
            <a:spAutoFit/>
          </a:bodyPr>
          <a:lstStyle/>
          <a:p>
            <a:pPr marL="285750" indent="-285750">
              <a:buFont typeface="Arial" panose="020B0604020202020204" pitchFamily="34" charset="0"/>
              <a:buChar char="•"/>
            </a:pPr>
            <a:r>
              <a:rPr lang="en-US" sz="2000" b="1" dirty="0">
                <a:solidFill>
                  <a:srgbClr val="0070C0"/>
                </a:solidFill>
                <a:latin typeface="Calibri" panose="020F0502020204030204" pitchFamily="34" charset="0"/>
                <a:ea typeface="Calibri" panose="020F0502020204030204" pitchFamily="34" charset="0"/>
                <a:cs typeface="Times New Roman" panose="02020603050405020304" pitchFamily="18" charset="0"/>
              </a:rPr>
              <a:t>Initiatives:</a:t>
            </a:r>
          </a:p>
          <a:p>
            <a:pPr marL="742950" lvl="1" indent="-285750">
              <a:buFont typeface="Arial" panose="020B0604020202020204" pitchFamily="34" charset="0"/>
              <a:buChar char="•"/>
            </a:pPr>
            <a:r>
              <a:rPr lang="en-US" sz="1600" dirty="0">
                <a:latin typeface="Calibri" panose="020F0502020204030204" pitchFamily="34" charset="0"/>
                <a:ea typeface="Calibri" panose="020F0502020204030204" pitchFamily="34" charset="0"/>
                <a:cs typeface="Times New Roman" panose="02020603050405020304" pitchFamily="18" charset="0"/>
              </a:rPr>
              <a:t>For TAMUQ students:</a:t>
            </a:r>
          </a:p>
          <a:p>
            <a:pPr marL="1200150" lvl="2" indent="-285750">
              <a:buFont typeface="Arial" panose="020B0604020202020204" pitchFamily="34" charset="0"/>
              <a:buChar char="•"/>
            </a:pPr>
            <a:r>
              <a:rPr lang="en-US" sz="1600" dirty="0" err="1">
                <a:latin typeface="Calibri" panose="020F0502020204030204" pitchFamily="34" charset="0"/>
                <a:ea typeface="Calibri" panose="020F0502020204030204" pitchFamily="34" charset="0"/>
                <a:cs typeface="Times New Roman" panose="02020603050405020304" pitchFamily="18" charset="0"/>
              </a:rPr>
              <a:t>Wintermester</a:t>
            </a:r>
            <a:r>
              <a:rPr lang="en-US" sz="1600" dirty="0">
                <a:latin typeface="Calibri" panose="020F0502020204030204" pitchFamily="34" charset="0"/>
                <a:ea typeface="Calibri" panose="020F0502020204030204" pitchFamily="34" charset="0"/>
                <a:cs typeface="Times New Roman" panose="02020603050405020304" pitchFamily="18" charset="0"/>
              </a:rPr>
              <a:t> 2022/23 COMM 365 faculty-led course to College Station (17 students)</a:t>
            </a:r>
          </a:p>
          <a:p>
            <a:pPr marL="1200150" lvl="2" indent="-285750">
              <a:buFont typeface="Arial" panose="020B0604020202020204" pitchFamily="34" charset="0"/>
              <a:buChar char="•"/>
            </a:pPr>
            <a:r>
              <a:rPr lang="en-US" sz="1600" dirty="0">
                <a:latin typeface="Calibri" panose="020F0502020204030204" pitchFamily="34" charset="0"/>
                <a:ea typeface="Calibri" panose="020F0502020204030204" pitchFamily="34" charset="0"/>
                <a:cs typeface="Times New Roman" panose="02020603050405020304" pitchFamily="18" charset="0"/>
              </a:rPr>
              <a:t>Study abroad impacted by FIFA WC Fall 2022</a:t>
            </a:r>
          </a:p>
          <a:p>
            <a:pPr marL="1200150" lvl="2" indent="-285750">
              <a:buFont typeface="Arial" panose="020B0604020202020204" pitchFamily="34" charset="0"/>
              <a:buChar char="•"/>
            </a:pPr>
            <a:r>
              <a:rPr lang="en-US" sz="1600" dirty="0">
                <a:latin typeface="Calibri" panose="020F0502020204030204" pitchFamily="34" charset="0"/>
                <a:ea typeface="Calibri" panose="020F0502020204030204" pitchFamily="34" charset="0"/>
                <a:cs typeface="Times New Roman" panose="02020603050405020304" pitchFamily="18" charset="0"/>
              </a:rPr>
              <a:t>Travel to College Station resumed summer 2021</a:t>
            </a:r>
          </a:p>
          <a:p>
            <a:pPr marL="742950" lvl="1" indent="-285750">
              <a:buFont typeface="Arial" panose="020B0604020202020204" pitchFamily="34" charset="0"/>
              <a:buChar char="•"/>
            </a:pPr>
            <a:r>
              <a:rPr lang="en-US" sz="1600" dirty="0">
                <a:latin typeface="Calibri" panose="020F0502020204030204" pitchFamily="34" charset="0"/>
                <a:ea typeface="Calibri" panose="020F0502020204030204" pitchFamily="34" charset="0"/>
                <a:cs typeface="Times New Roman" panose="02020603050405020304" pitchFamily="18" charset="0"/>
              </a:rPr>
              <a:t>For TAMU students:</a:t>
            </a:r>
          </a:p>
          <a:p>
            <a:pPr marL="1200150" lvl="2" indent="-285750">
              <a:buFont typeface="Arial" panose="020B0604020202020204" pitchFamily="34" charset="0"/>
              <a:buChar char="•"/>
            </a:pPr>
            <a:r>
              <a:rPr lang="en-US" sz="1600" dirty="0">
                <a:latin typeface="Calibri" panose="020F0502020204030204" pitchFamily="34" charset="0"/>
                <a:ea typeface="Calibri" panose="020F0502020204030204" pitchFamily="34" charset="0"/>
                <a:cs typeface="Times New Roman" panose="02020603050405020304" pitchFamily="18" charset="0"/>
              </a:rPr>
              <a:t>Two faculty-led program from CS in </a:t>
            </a:r>
            <a:r>
              <a:rPr lang="en-US" sz="1600" dirty="0" err="1">
                <a:latin typeface="Calibri" panose="020F0502020204030204" pitchFamily="34" charset="0"/>
                <a:ea typeface="Calibri" panose="020F0502020204030204" pitchFamily="34" charset="0"/>
                <a:cs typeface="Times New Roman" panose="02020603050405020304" pitchFamily="18" charset="0"/>
              </a:rPr>
              <a:t>Wintermester</a:t>
            </a:r>
            <a:r>
              <a:rPr lang="en-US" sz="1600" dirty="0">
                <a:latin typeface="Calibri" panose="020F0502020204030204" pitchFamily="34" charset="0"/>
                <a:ea typeface="Calibri" panose="020F0502020204030204" pitchFamily="34" charset="0"/>
                <a:cs typeface="Times New Roman" panose="02020603050405020304" pitchFamily="18" charset="0"/>
              </a:rPr>
              <a:t> 2022/23 (RPTS - 14 &amp; Mays - 8)</a:t>
            </a:r>
          </a:p>
          <a:p>
            <a:pPr marL="1200150" lvl="2" indent="-285750">
              <a:buFont typeface="Arial" panose="020B0604020202020204" pitchFamily="34" charset="0"/>
              <a:buChar char="•"/>
            </a:pPr>
            <a:r>
              <a:rPr lang="en-US" sz="1600" dirty="0">
                <a:latin typeface="Calibri" panose="020F0502020204030204" pitchFamily="34" charset="0"/>
                <a:ea typeface="Calibri" panose="020F0502020204030204" pitchFamily="34" charset="0"/>
                <a:cs typeface="Times New Roman" panose="02020603050405020304" pitchFamily="18" charset="0"/>
              </a:rPr>
              <a:t>Travel to TAMUQ was reinstated spring 2022</a:t>
            </a:r>
          </a:p>
          <a:p>
            <a:pPr marL="1200150" lvl="2" indent="-285750">
              <a:buFont typeface="Arial" panose="020B0604020202020204" pitchFamily="34" charset="0"/>
              <a:buChar char="•"/>
            </a:pPr>
            <a:r>
              <a:rPr lang="en-US" sz="1600" dirty="0">
                <a:latin typeface="Calibri" panose="020F0502020204030204" pitchFamily="34" charset="0"/>
                <a:ea typeface="Calibri" panose="020F0502020204030204" pitchFamily="34" charset="0"/>
                <a:cs typeface="Times New Roman" panose="02020603050405020304" pitchFamily="18" charset="0"/>
              </a:rPr>
              <a:t>TAMUQ decided to cover the housing cost for all TAMU students.</a:t>
            </a:r>
          </a:p>
          <a:p>
            <a:pPr marL="1200150" lvl="2" indent="-285750">
              <a:buFont typeface="Arial" panose="020B0604020202020204" pitchFamily="34" charset="0"/>
              <a:buChar char="•"/>
            </a:pPr>
            <a:endParaRPr lang="en-US" dirty="0">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8" name="Chart 7">
            <a:extLst>
              <a:ext uri="{FF2B5EF4-FFF2-40B4-BE49-F238E27FC236}">
                <a16:creationId xmlns:a16="http://schemas.microsoft.com/office/drawing/2014/main" id="{453668DB-28D0-4A93-9B65-123E5F527AE7}"/>
              </a:ext>
            </a:extLst>
          </p:cNvPr>
          <p:cNvGraphicFramePr>
            <a:graphicFrameLocks/>
          </p:cNvGraphicFramePr>
          <p:nvPr/>
        </p:nvGraphicFramePr>
        <p:xfrm>
          <a:off x="305108" y="1576463"/>
          <a:ext cx="8567816" cy="2651882"/>
        </p:xfrm>
        <a:graphic>
          <a:graphicData uri="http://schemas.openxmlformats.org/drawingml/2006/chart">
            <c:chart xmlns:c="http://schemas.openxmlformats.org/drawingml/2006/chart" xmlns:r="http://schemas.openxmlformats.org/officeDocument/2006/relationships" r:id="rId2"/>
          </a:graphicData>
        </a:graphic>
      </p:graphicFrame>
      <p:sp>
        <p:nvSpPr>
          <p:cNvPr id="9" name="Content Placeholder 2">
            <a:extLst>
              <a:ext uri="{FF2B5EF4-FFF2-40B4-BE49-F238E27FC236}">
                <a16:creationId xmlns:a16="http://schemas.microsoft.com/office/drawing/2014/main" id="{B11F6FBE-3F97-4948-AE6D-D91A1E00ECEF}"/>
              </a:ext>
            </a:extLst>
          </p:cNvPr>
          <p:cNvSpPr txBox="1">
            <a:spLocks/>
          </p:cNvSpPr>
          <p:nvPr/>
        </p:nvSpPr>
        <p:spPr bwMode="auto">
          <a:xfrm>
            <a:off x="434787" y="550837"/>
            <a:ext cx="7493772" cy="546555"/>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Autofit/>
          </a:bodyPr>
          <a:lstStyle>
            <a:lvl1pPr marL="342891" indent="-342891"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32" indent="-285744"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2971" indent="-228594"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160"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349"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537"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1200"/>
              </a:spcBef>
              <a:spcAft>
                <a:spcPts val="600"/>
              </a:spcAft>
              <a:buNone/>
            </a:pPr>
            <a:r>
              <a:rPr lang="en-US" sz="2400" b="1" dirty="0">
                <a:solidFill>
                  <a:srgbClr val="FF0000"/>
                </a:solidFill>
                <a:latin typeface="Arial" panose="020B0604020202020204" pitchFamily="34" charset="0"/>
                <a:cs typeface="Arial" panose="020B0604020202020204" pitchFamily="34" charset="0"/>
              </a:rPr>
              <a:t>Where do we stand in terms of these goals?</a:t>
            </a:r>
          </a:p>
        </p:txBody>
      </p:sp>
    </p:spTree>
    <p:extLst>
      <p:ext uri="{BB962C8B-B14F-4D97-AF65-F5344CB8AC3E}">
        <p14:creationId xmlns:p14="http://schemas.microsoft.com/office/powerpoint/2010/main" val="4169413602"/>
      </p:ext>
    </p:extLst>
  </p:cSld>
  <p:clrMapOvr>
    <a:masterClrMapping/>
  </p:clrMapOvr>
  <p:transition>
    <p:fade thruBlk="1"/>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9898" y="1588142"/>
            <a:ext cx="8503026" cy="400110"/>
          </a:xfrm>
          <a:prstGeom prst="rect">
            <a:avLst/>
          </a:prstGeom>
        </p:spPr>
        <p:txBody>
          <a:bodyPr wrap="square">
            <a:spAutoFit/>
          </a:bodyPr>
          <a:lstStyle/>
          <a:p>
            <a:pPr marL="285750" indent="-285750">
              <a:buFont typeface="Arial" panose="020B0604020202020204" pitchFamily="34" charset="0"/>
              <a:buChar char="•"/>
            </a:pPr>
            <a:r>
              <a:rPr lang="en-US" sz="2000" b="1" u="sng" dirty="0">
                <a:solidFill>
                  <a:srgbClr val="0070C0"/>
                </a:solidFill>
                <a:latin typeface="Calibri" panose="020F0502020204030204" pitchFamily="34" charset="0"/>
                <a:ea typeface="Calibri" panose="020F0502020204030204" pitchFamily="34" charset="0"/>
                <a:cs typeface="Times New Roman" panose="02020603050405020304" pitchFamily="18" charset="0"/>
              </a:rPr>
              <a:t>Summer Research Exchange Program:</a:t>
            </a:r>
          </a:p>
        </p:txBody>
      </p:sp>
      <p:sp>
        <p:nvSpPr>
          <p:cNvPr id="3" name="Slide Number Placeholder 2"/>
          <p:cNvSpPr>
            <a:spLocks noGrp="1"/>
          </p:cNvSpPr>
          <p:nvPr>
            <p:ph type="sldNum" sz="quarter" idx="12"/>
          </p:nvPr>
        </p:nvSpPr>
        <p:spPr/>
        <p:txBody>
          <a:bodyPr/>
          <a:lstStyle/>
          <a:p>
            <a:fld id="{53728B3F-D703-42F4-991D-870F2C2D620D}" type="slidenum">
              <a:rPr lang="en-US" smtClean="0"/>
              <a:pPr/>
              <a:t>7</a:t>
            </a:fld>
            <a:endParaRPr lang="en-US" dirty="0"/>
          </a:p>
        </p:txBody>
      </p:sp>
      <p:sp>
        <p:nvSpPr>
          <p:cNvPr id="10" name="Rectangle 9"/>
          <p:cNvSpPr/>
          <p:nvPr/>
        </p:nvSpPr>
        <p:spPr>
          <a:xfrm>
            <a:off x="522298" y="4473361"/>
            <a:ext cx="8503026" cy="2062103"/>
          </a:xfrm>
          <a:prstGeom prst="rect">
            <a:avLst/>
          </a:prstGeom>
        </p:spPr>
        <p:txBody>
          <a:bodyPr wrap="square">
            <a:spAutoFit/>
          </a:bodyPr>
          <a:lstStyle/>
          <a:p>
            <a:pPr marL="285750" indent="-285750">
              <a:buFont typeface="Arial" panose="020B0604020202020204" pitchFamily="34" charset="0"/>
              <a:buChar char="•"/>
            </a:pPr>
            <a:r>
              <a:rPr lang="en-US" sz="2000" b="1" dirty="0">
                <a:solidFill>
                  <a:srgbClr val="0070C0"/>
                </a:solidFill>
                <a:latin typeface="Calibri" panose="020F0502020204030204" pitchFamily="34" charset="0"/>
                <a:ea typeface="Calibri" panose="020F0502020204030204" pitchFamily="34" charset="0"/>
                <a:cs typeface="Times New Roman" panose="02020603050405020304" pitchFamily="18" charset="0"/>
              </a:rPr>
              <a:t>Initiatives:</a:t>
            </a:r>
          </a:p>
          <a:p>
            <a:pPr marL="742950" lvl="1" indent="-285750">
              <a:buFont typeface="Arial" panose="020B0604020202020204" pitchFamily="34" charset="0"/>
              <a:buChar char="•"/>
            </a:pPr>
            <a:r>
              <a:rPr lang="en-US" dirty="0">
                <a:latin typeface="Calibri" panose="020F0502020204030204" pitchFamily="34" charset="0"/>
                <a:ea typeface="Calibri" panose="020F0502020204030204" pitchFamily="34" charset="0"/>
                <a:cs typeface="Times New Roman" panose="02020603050405020304" pitchFamily="18" charset="0"/>
              </a:rPr>
              <a:t>For TAMUQ students:</a:t>
            </a:r>
          </a:p>
          <a:p>
            <a:pPr marL="1200150" lvl="2" indent="-285750">
              <a:buFont typeface="Arial" panose="020B0604020202020204" pitchFamily="34" charset="0"/>
              <a:buChar char="•"/>
            </a:pPr>
            <a:r>
              <a:rPr lang="en-US" dirty="0">
                <a:latin typeface="Calibri" panose="020F0502020204030204" pitchFamily="34" charset="0"/>
                <a:ea typeface="Calibri" panose="020F0502020204030204" pitchFamily="34" charset="0"/>
                <a:cs typeface="Times New Roman" panose="02020603050405020304" pitchFamily="18" charset="0"/>
              </a:rPr>
              <a:t>Undergraduate student travel was cancelled in 2020-2021 (spring/fall)</a:t>
            </a:r>
          </a:p>
          <a:p>
            <a:pPr marL="1200150" lvl="2" indent="-285750">
              <a:buFont typeface="Arial" panose="020B0604020202020204" pitchFamily="34" charset="0"/>
              <a:buChar char="•"/>
            </a:pPr>
            <a:r>
              <a:rPr lang="en-US" dirty="0">
                <a:latin typeface="Calibri" panose="020F0502020204030204" pitchFamily="34" charset="0"/>
                <a:ea typeface="Calibri" panose="020F0502020204030204" pitchFamily="34" charset="0"/>
                <a:cs typeface="Times New Roman" panose="02020603050405020304" pitchFamily="18" charset="0"/>
              </a:rPr>
              <a:t>REU to College Station resumes summer 2021</a:t>
            </a:r>
          </a:p>
          <a:p>
            <a:pPr marL="742950" lvl="1" indent="-285750">
              <a:buFont typeface="Arial" panose="020B0604020202020204" pitchFamily="34" charset="0"/>
              <a:buChar char="•"/>
            </a:pPr>
            <a:r>
              <a:rPr lang="en-US" dirty="0">
                <a:latin typeface="Calibri" panose="020F0502020204030204" pitchFamily="34" charset="0"/>
                <a:ea typeface="Calibri" panose="020F0502020204030204" pitchFamily="34" charset="0"/>
                <a:cs typeface="Times New Roman" panose="02020603050405020304" pitchFamily="18" charset="0"/>
              </a:rPr>
              <a:t>For TAMU students:</a:t>
            </a:r>
          </a:p>
          <a:p>
            <a:pPr marL="1200150" lvl="2" indent="-285750">
              <a:buFont typeface="Arial" panose="020B0604020202020204" pitchFamily="34" charset="0"/>
              <a:buChar char="•"/>
            </a:pPr>
            <a:r>
              <a:rPr lang="en-US" dirty="0">
                <a:latin typeface="Calibri" panose="020F0502020204030204" pitchFamily="34" charset="0"/>
                <a:ea typeface="Calibri" panose="020F0502020204030204" pitchFamily="34" charset="0"/>
                <a:cs typeface="Times New Roman" panose="02020603050405020304" pitchFamily="18" charset="0"/>
              </a:rPr>
              <a:t>Undergraduate student travel was cancelled in 2020-2021 (spring/fall)</a:t>
            </a:r>
          </a:p>
          <a:p>
            <a:pPr marL="1200150" lvl="2" indent="-285750">
              <a:buFont typeface="Arial" panose="020B0604020202020204" pitchFamily="34" charset="0"/>
              <a:buChar char="•"/>
            </a:pPr>
            <a:r>
              <a:rPr lang="en-US" dirty="0">
                <a:latin typeface="Calibri" panose="020F0502020204030204" pitchFamily="34" charset="0"/>
                <a:ea typeface="Calibri" panose="020F0502020204030204" pitchFamily="34" charset="0"/>
                <a:cs typeface="Times New Roman" panose="02020603050405020304" pitchFamily="18" charset="0"/>
              </a:rPr>
              <a:t>REU to Qatar will resume summer 2022 (pending COVID restrictions)</a:t>
            </a:r>
          </a:p>
        </p:txBody>
      </p:sp>
      <p:graphicFrame>
        <p:nvGraphicFramePr>
          <p:cNvPr id="9" name="Chart 8">
            <a:extLst>
              <a:ext uri="{FF2B5EF4-FFF2-40B4-BE49-F238E27FC236}">
                <a16:creationId xmlns:a16="http://schemas.microsoft.com/office/drawing/2014/main" id="{13FD6D67-3D38-402B-85F2-09588F82F8BE}"/>
              </a:ext>
            </a:extLst>
          </p:cNvPr>
          <p:cNvGraphicFramePr>
            <a:graphicFrameLocks/>
          </p:cNvGraphicFramePr>
          <p:nvPr>
            <p:extLst>
              <p:ext uri="{D42A27DB-BD31-4B8C-83A1-F6EECF244321}">
                <p14:modId xmlns:p14="http://schemas.microsoft.com/office/powerpoint/2010/main" val="2739993705"/>
              </p:ext>
            </p:extLst>
          </p:nvPr>
        </p:nvGraphicFramePr>
        <p:xfrm>
          <a:off x="882501" y="1985963"/>
          <a:ext cx="6826103" cy="2617936"/>
        </p:xfrm>
        <a:graphic>
          <a:graphicData uri="http://schemas.openxmlformats.org/drawingml/2006/chart">
            <c:chart xmlns:c="http://schemas.openxmlformats.org/drawingml/2006/chart" xmlns:r="http://schemas.openxmlformats.org/officeDocument/2006/relationships" r:id="rId2"/>
          </a:graphicData>
        </a:graphic>
      </p:graphicFrame>
      <p:sp>
        <p:nvSpPr>
          <p:cNvPr id="8" name="Content Placeholder 2">
            <a:extLst>
              <a:ext uri="{FF2B5EF4-FFF2-40B4-BE49-F238E27FC236}">
                <a16:creationId xmlns:a16="http://schemas.microsoft.com/office/drawing/2014/main" id="{6F8F2D70-342A-4E08-97DB-5576CD8D175A}"/>
              </a:ext>
            </a:extLst>
          </p:cNvPr>
          <p:cNvSpPr txBox="1">
            <a:spLocks/>
          </p:cNvSpPr>
          <p:nvPr/>
        </p:nvSpPr>
        <p:spPr bwMode="auto">
          <a:xfrm>
            <a:off x="434787" y="550837"/>
            <a:ext cx="7493772" cy="546555"/>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Autofit/>
          </a:bodyPr>
          <a:lstStyle>
            <a:lvl1pPr marL="342891" indent="-342891"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32" indent="-285744"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2971" indent="-228594"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160"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349"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537"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1200"/>
              </a:spcBef>
              <a:spcAft>
                <a:spcPts val="600"/>
              </a:spcAft>
              <a:buNone/>
            </a:pPr>
            <a:r>
              <a:rPr lang="en-US" sz="2400" b="1" dirty="0">
                <a:solidFill>
                  <a:srgbClr val="FF0000"/>
                </a:solidFill>
                <a:latin typeface="Arial" panose="020B0604020202020204" pitchFamily="34" charset="0"/>
                <a:cs typeface="Arial" panose="020B0604020202020204" pitchFamily="34" charset="0"/>
              </a:rPr>
              <a:t>Where do we stand in terms of these goals?</a:t>
            </a:r>
          </a:p>
        </p:txBody>
      </p:sp>
    </p:spTree>
    <p:extLst>
      <p:ext uri="{BB962C8B-B14F-4D97-AF65-F5344CB8AC3E}">
        <p14:creationId xmlns:p14="http://schemas.microsoft.com/office/powerpoint/2010/main" val="2545683748"/>
      </p:ext>
    </p:extLst>
  </p:cSld>
  <p:clrMapOvr>
    <a:masterClrMapping/>
  </p:clrMapOvr>
  <p:transition>
    <p:fade thruBlk="1"/>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53728B3F-D703-42F4-991D-870F2C2D620D}" type="slidenum">
              <a:rPr lang="en-US" smtClean="0"/>
              <a:pPr/>
              <a:t>8</a:t>
            </a:fld>
            <a:endParaRPr lang="en-US" dirty="0"/>
          </a:p>
        </p:txBody>
      </p:sp>
      <p:pic>
        <p:nvPicPr>
          <p:cNvPr id="13" name="Picture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19091" y="1042567"/>
            <a:ext cx="2028819" cy="1066766"/>
          </a:xfrm>
          <a:prstGeom prst="rect">
            <a:avLst/>
          </a:prstGeom>
        </p:spPr>
      </p:pic>
      <p:graphicFrame>
        <p:nvGraphicFramePr>
          <p:cNvPr id="15" name="Chart 14">
            <a:extLst>
              <a:ext uri="{FF2B5EF4-FFF2-40B4-BE49-F238E27FC236}">
                <a16:creationId xmlns:a16="http://schemas.microsoft.com/office/drawing/2014/main" id="{549CD5B0-AC33-4DA0-9EFF-63AAB938EDA0}"/>
              </a:ext>
            </a:extLst>
          </p:cNvPr>
          <p:cNvGraphicFramePr>
            <a:graphicFrameLocks/>
          </p:cNvGraphicFramePr>
          <p:nvPr>
            <p:extLst>
              <p:ext uri="{D42A27DB-BD31-4B8C-83A1-F6EECF244321}">
                <p14:modId xmlns:p14="http://schemas.microsoft.com/office/powerpoint/2010/main" val="2779747953"/>
              </p:ext>
            </p:extLst>
          </p:nvPr>
        </p:nvGraphicFramePr>
        <p:xfrm>
          <a:off x="772924" y="1933041"/>
          <a:ext cx="7594359" cy="2743200"/>
        </p:xfrm>
        <a:graphic>
          <a:graphicData uri="http://schemas.openxmlformats.org/drawingml/2006/chart">
            <c:chart xmlns:c="http://schemas.openxmlformats.org/drawingml/2006/chart" xmlns:r="http://schemas.openxmlformats.org/officeDocument/2006/relationships" r:id="rId3"/>
          </a:graphicData>
        </a:graphic>
      </p:graphicFrame>
      <p:sp>
        <p:nvSpPr>
          <p:cNvPr id="16" name="Content Placeholder 2">
            <a:extLst>
              <a:ext uri="{FF2B5EF4-FFF2-40B4-BE49-F238E27FC236}">
                <a16:creationId xmlns:a16="http://schemas.microsoft.com/office/drawing/2014/main" id="{DD1181CA-5DF8-40F4-8CD3-1DB22CF75C02}"/>
              </a:ext>
            </a:extLst>
          </p:cNvPr>
          <p:cNvSpPr txBox="1">
            <a:spLocks/>
          </p:cNvSpPr>
          <p:nvPr/>
        </p:nvSpPr>
        <p:spPr bwMode="auto">
          <a:xfrm>
            <a:off x="352197" y="583493"/>
            <a:ext cx="7493772" cy="546555"/>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Autofit/>
          </a:bodyPr>
          <a:lstStyle>
            <a:lvl1pPr marL="342891" indent="-342891"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32" indent="-285744"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2971" indent="-228594"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160"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349"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537"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1200"/>
              </a:spcBef>
              <a:spcAft>
                <a:spcPts val="600"/>
              </a:spcAft>
              <a:buNone/>
            </a:pPr>
            <a:r>
              <a:rPr lang="en-US" sz="2400" b="1" dirty="0">
                <a:solidFill>
                  <a:srgbClr val="FF0000"/>
                </a:solidFill>
                <a:latin typeface="Arial" panose="020B0604020202020204" pitchFamily="34" charset="0"/>
                <a:cs typeface="Arial" panose="020B0604020202020204" pitchFamily="34" charset="0"/>
              </a:rPr>
              <a:t>Where do we stand in terms of these goals? (cont.)</a:t>
            </a:r>
          </a:p>
        </p:txBody>
      </p:sp>
      <p:sp>
        <p:nvSpPr>
          <p:cNvPr id="17" name="Content Placeholder 2">
            <a:extLst>
              <a:ext uri="{FF2B5EF4-FFF2-40B4-BE49-F238E27FC236}">
                <a16:creationId xmlns:a16="http://schemas.microsoft.com/office/drawing/2014/main" id="{802DA41D-1DC5-4A91-A0FC-8116B389BADA}"/>
              </a:ext>
            </a:extLst>
          </p:cNvPr>
          <p:cNvSpPr txBox="1">
            <a:spLocks/>
          </p:cNvSpPr>
          <p:nvPr/>
        </p:nvSpPr>
        <p:spPr bwMode="auto">
          <a:xfrm>
            <a:off x="392884" y="1507403"/>
            <a:ext cx="7493772" cy="546555"/>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Autofit/>
          </a:bodyPr>
          <a:lstStyle>
            <a:lvl1pPr marL="342891" indent="-342891"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32" indent="-285744"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2971" indent="-228594"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160"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349"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537"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1200"/>
              </a:spcBef>
              <a:spcAft>
                <a:spcPts val="600"/>
              </a:spcAft>
              <a:buNone/>
            </a:pPr>
            <a:r>
              <a:rPr lang="en-US" sz="1800" b="1" dirty="0">
                <a:solidFill>
                  <a:srgbClr val="0070C0"/>
                </a:solidFill>
                <a:latin typeface="Arial" panose="020B0604020202020204" pitchFamily="34" charset="0"/>
                <a:cs typeface="Arial" panose="020B0604020202020204" pitchFamily="34" charset="0"/>
              </a:rPr>
              <a:t>Connect TAMU to TAMUQ:</a:t>
            </a:r>
          </a:p>
        </p:txBody>
      </p:sp>
      <p:sp>
        <p:nvSpPr>
          <p:cNvPr id="18" name="Content Placeholder 2">
            <a:extLst>
              <a:ext uri="{FF2B5EF4-FFF2-40B4-BE49-F238E27FC236}">
                <a16:creationId xmlns:a16="http://schemas.microsoft.com/office/drawing/2014/main" id="{AA1E99B2-18BF-4A30-AA0A-FFDAC4B9EE78}"/>
              </a:ext>
            </a:extLst>
          </p:cNvPr>
          <p:cNvSpPr txBox="1">
            <a:spLocks/>
          </p:cNvSpPr>
          <p:nvPr/>
        </p:nvSpPr>
        <p:spPr bwMode="auto">
          <a:xfrm>
            <a:off x="354161" y="5049510"/>
            <a:ext cx="8673028" cy="5107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Autofit/>
          </a:bodyPr>
          <a:lstStyle>
            <a:lvl1pPr marL="342891" indent="-342891"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32" indent="-285744"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2971" indent="-228594"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160"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349"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537"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1800" b="1" dirty="0">
                <a:solidFill>
                  <a:srgbClr val="C00000"/>
                </a:solidFill>
                <a:latin typeface="Arial" panose="020B0604020202020204" pitchFamily="34" charset="0"/>
                <a:cs typeface="Arial" panose="020B0604020202020204" pitchFamily="34" charset="0"/>
              </a:rPr>
              <a:t>Current 2022 data:</a:t>
            </a:r>
          </a:p>
          <a:p>
            <a:pPr lvl="1"/>
            <a:r>
              <a:rPr lang="en-US" sz="1800" dirty="0">
                <a:solidFill>
                  <a:srgbClr val="0070C0"/>
                </a:solidFill>
              </a:rPr>
              <a:t>Study Abroad:</a:t>
            </a:r>
          </a:p>
          <a:p>
            <a:pPr lvl="2"/>
            <a:r>
              <a:rPr lang="en-US" sz="1600" dirty="0"/>
              <a:t>Fall 2022: 10 students</a:t>
            </a:r>
          </a:p>
          <a:p>
            <a:pPr lvl="2"/>
            <a:r>
              <a:rPr lang="en-US" sz="1600" dirty="0"/>
              <a:t>Spring 2023: 7 students</a:t>
            </a:r>
          </a:p>
        </p:txBody>
      </p:sp>
    </p:spTree>
    <p:extLst>
      <p:ext uri="{BB962C8B-B14F-4D97-AF65-F5344CB8AC3E}">
        <p14:creationId xmlns:p14="http://schemas.microsoft.com/office/powerpoint/2010/main" val="3748200967"/>
      </p:ext>
    </p:extLst>
  </p:cSld>
  <p:clrMapOvr>
    <a:masterClrMapping/>
  </p:clrMapOvr>
  <p:transition>
    <p:fade thruBlk="1"/>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a:extLst>
              <a:ext uri="{FF2B5EF4-FFF2-40B4-BE49-F238E27FC236}">
                <a16:creationId xmlns:a16="http://schemas.microsoft.com/office/drawing/2014/main" id="{1076E8D6-D0B2-0345-9A15-5737FB1D062B}"/>
              </a:ext>
            </a:extLst>
          </p:cNvPr>
          <p:cNvSpPr txBox="1"/>
          <p:nvPr/>
        </p:nvSpPr>
        <p:spPr>
          <a:xfrm>
            <a:off x="1986179" y="3836860"/>
            <a:ext cx="525283" cy="246221"/>
          </a:xfrm>
          <a:prstGeom prst="rect">
            <a:avLst/>
          </a:prstGeom>
          <a:noFill/>
        </p:spPr>
        <p:txBody>
          <a:bodyPr wrap="square" rtlCol="0">
            <a:spAutoFit/>
          </a:bodyPr>
          <a:lstStyle/>
          <a:p>
            <a:r>
              <a:rPr lang="en-US" sz="1000" b="1" dirty="0">
                <a:solidFill>
                  <a:schemeClr val="bg1"/>
                </a:solidFill>
                <a:latin typeface="Arial" panose="020B0604020202020204" pitchFamily="34" charset="0"/>
                <a:cs typeface="Arial" panose="020B0604020202020204" pitchFamily="34" charset="0"/>
              </a:rPr>
              <a:t>HEI</a:t>
            </a:r>
          </a:p>
        </p:txBody>
      </p:sp>
      <p:sp>
        <p:nvSpPr>
          <p:cNvPr id="6" name="TextBox 5"/>
          <p:cNvSpPr txBox="1"/>
          <p:nvPr/>
        </p:nvSpPr>
        <p:spPr>
          <a:xfrm>
            <a:off x="556952" y="1167628"/>
            <a:ext cx="8512233" cy="369332"/>
          </a:xfrm>
          <a:prstGeom prst="rect">
            <a:avLst/>
          </a:prstGeom>
          <a:noFill/>
        </p:spPr>
        <p:txBody>
          <a:bodyPr wrap="square" rtlCol="0">
            <a:spAutoFit/>
          </a:bodyPr>
          <a:lstStyle/>
          <a:p>
            <a:pPr marL="285750" indent="-285750">
              <a:buFont typeface="Arial" panose="020B0604020202020204" pitchFamily="34" charset="0"/>
              <a:buChar char="•"/>
            </a:pPr>
            <a:r>
              <a:rPr lang="en-US" dirty="0">
                <a:solidFill>
                  <a:srgbClr val="FF0000"/>
                </a:solidFill>
              </a:rPr>
              <a:t>Total EC Students Cross-Registered at TAMUQ:</a:t>
            </a:r>
          </a:p>
        </p:txBody>
      </p:sp>
      <p:sp>
        <p:nvSpPr>
          <p:cNvPr id="10" name="Rectangle 9"/>
          <p:cNvSpPr/>
          <p:nvPr/>
        </p:nvSpPr>
        <p:spPr>
          <a:xfrm>
            <a:off x="503380" y="6068711"/>
            <a:ext cx="8503026" cy="276999"/>
          </a:xfrm>
          <a:prstGeom prst="rect">
            <a:avLst/>
          </a:prstGeom>
        </p:spPr>
        <p:txBody>
          <a:bodyPr wrap="square">
            <a:spAutoFit/>
          </a:bodyPr>
          <a:lstStyle/>
          <a:p>
            <a:pPr marL="285750" indent="-285750">
              <a:buFont typeface="Arial" panose="020B0604020202020204" pitchFamily="34" charset="0"/>
              <a:buChar char="•"/>
            </a:pPr>
            <a:r>
              <a:rPr lang="en-US" sz="1200" dirty="0">
                <a:solidFill>
                  <a:srgbClr val="FF0000"/>
                </a:solidFill>
                <a:latin typeface="Calibri" panose="020F0502020204030204" pitchFamily="34" charset="0"/>
                <a:ea typeface="Calibri" panose="020F0502020204030204" pitchFamily="34" charset="0"/>
                <a:cs typeface="Times New Roman" panose="02020603050405020304" pitchFamily="18" charset="0"/>
              </a:rPr>
              <a:t>Most of the cross registered students at TAMUQ are from HBKU.</a:t>
            </a:r>
          </a:p>
        </p:txBody>
      </p:sp>
      <p:sp>
        <p:nvSpPr>
          <p:cNvPr id="11" name="Title 1"/>
          <p:cNvSpPr txBox="1">
            <a:spLocks/>
          </p:cNvSpPr>
          <p:nvPr/>
        </p:nvSpPr>
        <p:spPr bwMode="auto">
          <a:xfrm>
            <a:off x="556952" y="5410129"/>
            <a:ext cx="7024255" cy="27846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189" algn="ctr" rtl="0" fontAlgn="base">
              <a:spcBef>
                <a:spcPct val="0"/>
              </a:spcBef>
              <a:spcAft>
                <a:spcPct val="0"/>
              </a:spcAft>
              <a:defRPr sz="4400">
                <a:solidFill>
                  <a:schemeClr val="tx1"/>
                </a:solidFill>
                <a:latin typeface="Calibri" pitchFamily="34" charset="0"/>
              </a:defRPr>
            </a:lvl6pPr>
            <a:lvl7pPr marL="914377" algn="ctr" rtl="0" fontAlgn="base">
              <a:spcBef>
                <a:spcPct val="0"/>
              </a:spcBef>
              <a:spcAft>
                <a:spcPct val="0"/>
              </a:spcAft>
              <a:defRPr sz="4400">
                <a:solidFill>
                  <a:schemeClr val="tx1"/>
                </a:solidFill>
                <a:latin typeface="Calibri" pitchFamily="34" charset="0"/>
              </a:defRPr>
            </a:lvl7pPr>
            <a:lvl8pPr marL="1371566" algn="ctr" rtl="0" fontAlgn="base">
              <a:spcBef>
                <a:spcPct val="0"/>
              </a:spcBef>
              <a:spcAft>
                <a:spcPct val="0"/>
              </a:spcAft>
              <a:defRPr sz="4400">
                <a:solidFill>
                  <a:schemeClr val="tx1"/>
                </a:solidFill>
                <a:latin typeface="Calibri" pitchFamily="34" charset="0"/>
              </a:defRPr>
            </a:lvl8pPr>
            <a:lvl9pPr marL="1828754" algn="ctr" rtl="0" fontAlgn="base">
              <a:spcBef>
                <a:spcPct val="0"/>
              </a:spcBef>
              <a:spcAft>
                <a:spcPct val="0"/>
              </a:spcAft>
              <a:defRPr sz="4400">
                <a:solidFill>
                  <a:schemeClr val="tx1"/>
                </a:solidFill>
                <a:latin typeface="Calibri" pitchFamily="34" charset="0"/>
              </a:defRPr>
            </a:lvl9pPr>
          </a:lstStyle>
          <a:p>
            <a:pPr algn="l"/>
            <a:r>
              <a:rPr lang="en-US" sz="1200" dirty="0"/>
              <a:t>* Represents the total number of students taught across all courses enrolled per academic year</a:t>
            </a:r>
            <a:br>
              <a:rPr lang="en-US" sz="1200" dirty="0"/>
            </a:br>
            <a:r>
              <a:rPr lang="en-US" sz="1200" dirty="0"/>
              <a:t>* Academic Year is Fall, Spring, Summer</a:t>
            </a:r>
            <a:br>
              <a:rPr lang="en-US" sz="1200" dirty="0"/>
            </a:br>
            <a:r>
              <a:rPr lang="en-US" sz="1200" dirty="0"/>
              <a:t>* Summer 2023 data not available</a:t>
            </a:r>
          </a:p>
        </p:txBody>
      </p:sp>
      <p:graphicFrame>
        <p:nvGraphicFramePr>
          <p:cNvPr id="13" name="Chart 12">
            <a:extLst>
              <a:ext uri="{FF2B5EF4-FFF2-40B4-BE49-F238E27FC236}">
                <a16:creationId xmlns:a16="http://schemas.microsoft.com/office/drawing/2014/main" id="{50A20A5C-EAC5-470B-8C75-BF7470343193}"/>
              </a:ext>
            </a:extLst>
          </p:cNvPr>
          <p:cNvGraphicFramePr>
            <a:graphicFrameLocks/>
          </p:cNvGraphicFramePr>
          <p:nvPr/>
        </p:nvGraphicFramePr>
        <p:xfrm>
          <a:off x="344575" y="1466851"/>
          <a:ext cx="8146473" cy="3701980"/>
        </p:xfrm>
        <a:graphic>
          <a:graphicData uri="http://schemas.openxmlformats.org/drawingml/2006/chart">
            <c:chart xmlns:c="http://schemas.openxmlformats.org/drawingml/2006/chart" xmlns:r="http://schemas.openxmlformats.org/officeDocument/2006/relationships" r:id="rId3"/>
          </a:graphicData>
        </a:graphic>
      </p:graphicFrame>
      <p:sp>
        <p:nvSpPr>
          <p:cNvPr id="2" name="Slide Number Placeholder 1"/>
          <p:cNvSpPr>
            <a:spLocks noGrp="1"/>
          </p:cNvSpPr>
          <p:nvPr>
            <p:ph type="sldNum" sz="quarter" idx="12"/>
          </p:nvPr>
        </p:nvSpPr>
        <p:spPr/>
        <p:txBody>
          <a:bodyPr/>
          <a:lstStyle/>
          <a:p>
            <a:pPr>
              <a:defRPr/>
            </a:pPr>
            <a:fld id="{A7FA6273-BAA2-40EC-AE9F-72787CC8E0FE}" type="slidenum">
              <a:rPr lang="en-US" smtClean="0">
                <a:solidFill>
                  <a:prstClr val="black">
                    <a:tint val="75000"/>
                  </a:prstClr>
                </a:solidFill>
              </a:rPr>
              <a:pPr>
                <a:defRPr/>
              </a:pPr>
              <a:t>9</a:t>
            </a:fld>
            <a:endParaRPr lang="en-US" dirty="0">
              <a:solidFill>
                <a:prstClr val="black">
                  <a:tint val="75000"/>
                </a:prstClr>
              </a:solidFill>
            </a:endParaRPr>
          </a:p>
        </p:txBody>
      </p:sp>
      <p:sp>
        <p:nvSpPr>
          <p:cNvPr id="9" name="Content Placeholder 2">
            <a:extLst>
              <a:ext uri="{FF2B5EF4-FFF2-40B4-BE49-F238E27FC236}">
                <a16:creationId xmlns:a16="http://schemas.microsoft.com/office/drawing/2014/main" id="{B879C879-A5FF-41A6-97C5-B783B48A6371}"/>
              </a:ext>
            </a:extLst>
          </p:cNvPr>
          <p:cNvSpPr txBox="1">
            <a:spLocks/>
          </p:cNvSpPr>
          <p:nvPr/>
        </p:nvSpPr>
        <p:spPr bwMode="auto">
          <a:xfrm>
            <a:off x="434787" y="550837"/>
            <a:ext cx="7493772" cy="546555"/>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Autofit/>
          </a:bodyPr>
          <a:lstStyle>
            <a:lvl1pPr marL="342891" indent="-342891"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32" indent="-285744"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2971" indent="-228594"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160"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349"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537"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1200"/>
              </a:spcBef>
              <a:spcAft>
                <a:spcPts val="600"/>
              </a:spcAft>
              <a:buNone/>
            </a:pPr>
            <a:r>
              <a:rPr lang="en-US" sz="2400" b="1" dirty="0">
                <a:solidFill>
                  <a:srgbClr val="FF0000"/>
                </a:solidFill>
                <a:latin typeface="Arial" panose="020B0604020202020204" pitchFamily="34" charset="0"/>
                <a:cs typeface="Arial" panose="020B0604020202020204" pitchFamily="34" charset="0"/>
              </a:rPr>
              <a:t>Where do we stand in terms of these goals?</a:t>
            </a:r>
          </a:p>
        </p:txBody>
      </p:sp>
    </p:spTree>
    <p:extLst>
      <p:ext uri="{BB962C8B-B14F-4D97-AF65-F5344CB8AC3E}">
        <p14:creationId xmlns:p14="http://schemas.microsoft.com/office/powerpoint/2010/main" val="4046678936"/>
      </p:ext>
    </p:extLst>
  </p:cSld>
  <p:clrMapOvr>
    <a:masterClrMapping/>
  </p:clrMapOvr>
  <p:transition>
    <p:fade thruBlk="1"/>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a:extLst>
              <a:ext uri="{FF2B5EF4-FFF2-40B4-BE49-F238E27FC236}">
                <a16:creationId xmlns:a16="http://schemas.microsoft.com/office/drawing/2014/main" id="{1076E8D6-D0B2-0345-9A15-5737FB1D062B}"/>
              </a:ext>
            </a:extLst>
          </p:cNvPr>
          <p:cNvSpPr txBox="1"/>
          <p:nvPr/>
        </p:nvSpPr>
        <p:spPr>
          <a:xfrm>
            <a:off x="1986179" y="3836860"/>
            <a:ext cx="525283" cy="246221"/>
          </a:xfrm>
          <a:prstGeom prst="rect">
            <a:avLst/>
          </a:prstGeom>
          <a:noFill/>
        </p:spPr>
        <p:txBody>
          <a:bodyPr wrap="square" rtlCol="0">
            <a:spAutoFit/>
          </a:bodyPr>
          <a:lstStyle/>
          <a:p>
            <a:r>
              <a:rPr lang="en-US" sz="1000" b="1" dirty="0">
                <a:solidFill>
                  <a:schemeClr val="bg1"/>
                </a:solidFill>
                <a:latin typeface="Arial" panose="020B0604020202020204" pitchFamily="34" charset="0"/>
                <a:cs typeface="Arial" panose="020B0604020202020204" pitchFamily="34" charset="0"/>
              </a:rPr>
              <a:t>HEI</a:t>
            </a:r>
          </a:p>
        </p:txBody>
      </p:sp>
      <p:sp>
        <p:nvSpPr>
          <p:cNvPr id="6" name="TextBox 5"/>
          <p:cNvSpPr txBox="1"/>
          <p:nvPr/>
        </p:nvSpPr>
        <p:spPr>
          <a:xfrm>
            <a:off x="556952" y="1055618"/>
            <a:ext cx="8512233" cy="369332"/>
          </a:xfrm>
          <a:prstGeom prst="rect">
            <a:avLst/>
          </a:prstGeom>
          <a:noFill/>
        </p:spPr>
        <p:txBody>
          <a:bodyPr wrap="square" rtlCol="0">
            <a:spAutoFit/>
          </a:bodyPr>
          <a:lstStyle/>
          <a:p>
            <a:pPr marL="285750" indent="-285750">
              <a:buFont typeface="Arial" panose="020B0604020202020204" pitchFamily="34" charset="0"/>
              <a:buChar char="•"/>
            </a:pPr>
            <a:r>
              <a:rPr lang="en-US" dirty="0">
                <a:solidFill>
                  <a:srgbClr val="FF0000"/>
                </a:solidFill>
              </a:rPr>
              <a:t>Total TAMUQ Cross Registered Students at Other EC Partner Universities:</a:t>
            </a:r>
          </a:p>
        </p:txBody>
      </p:sp>
      <p:sp>
        <p:nvSpPr>
          <p:cNvPr id="9" name="TextBox 8"/>
          <p:cNvSpPr txBox="1"/>
          <p:nvPr/>
        </p:nvSpPr>
        <p:spPr>
          <a:xfrm>
            <a:off x="629398" y="5641443"/>
            <a:ext cx="8155148" cy="861774"/>
          </a:xfrm>
          <a:prstGeom prst="rect">
            <a:avLst/>
          </a:prstGeom>
          <a:noFill/>
        </p:spPr>
        <p:txBody>
          <a:bodyPr wrap="square" rtlCol="0">
            <a:spAutoFit/>
          </a:bodyPr>
          <a:lstStyle/>
          <a:p>
            <a:pPr marL="285750" indent="-285750">
              <a:buFont typeface="Arial" panose="020B0604020202020204" pitchFamily="34" charset="0"/>
              <a:buChar char="•"/>
            </a:pPr>
            <a:r>
              <a:rPr lang="en-US" sz="1000" dirty="0"/>
              <a:t>Common Themes:</a:t>
            </a:r>
          </a:p>
          <a:p>
            <a:pPr marL="742950" lvl="1" indent="-285750">
              <a:buFont typeface="Arial" panose="020B0604020202020204" pitchFamily="34" charset="0"/>
              <a:buChar char="•"/>
            </a:pPr>
            <a:r>
              <a:rPr lang="en-US" sz="1000" dirty="0"/>
              <a:t>VCU: Art History class at VCU (Creative Art)</a:t>
            </a:r>
          </a:p>
          <a:p>
            <a:pPr marL="742950" lvl="1" indent="-285750">
              <a:buFont typeface="Arial" panose="020B0604020202020204" pitchFamily="34" charset="0"/>
              <a:buChar char="•"/>
            </a:pPr>
            <a:r>
              <a:rPr lang="en-US" sz="1000" dirty="0"/>
              <a:t>CMU: Psychology, Foreign Language, Business/programming</a:t>
            </a:r>
          </a:p>
          <a:p>
            <a:pPr marL="742950" lvl="1" indent="-285750">
              <a:buFont typeface="Arial" panose="020B0604020202020204" pitchFamily="34" charset="0"/>
              <a:buChar char="•"/>
            </a:pPr>
            <a:r>
              <a:rPr lang="en-US" sz="1000" dirty="0"/>
              <a:t>GU: Language courses</a:t>
            </a:r>
          </a:p>
          <a:p>
            <a:pPr marL="742950" lvl="1" indent="-285750">
              <a:buFont typeface="Arial" panose="020B0604020202020204" pitchFamily="34" charset="0"/>
              <a:buChar char="•"/>
            </a:pPr>
            <a:r>
              <a:rPr lang="en-US" sz="1000" dirty="0"/>
              <a:t>NU: Humanitarian courses</a:t>
            </a:r>
          </a:p>
        </p:txBody>
      </p:sp>
      <p:sp>
        <p:nvSpPr>
          <p:cNvPr id="10" name="Title 1"/>
          <p:cNvSpPr txBox="1">
            <a:spLocks/>
          </p:cNvSpPr>
          <p:nvPr/>
        </p:nvSpPr>
        <p:spPr bwMode="auto">
          <a:xfrm>
            <a:off x="496756" y="5188804"/>
            <a:ext cx="8041848" cy="57629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normAutofit fontScale="37500" lnSpcReduction="2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189" algn="ctr" rtl="0" fontAlgn="base">
              <a:spcBef>
                <a:spcPct val="0"/>
              </a:spcBef>
              <a:spcAft>
                <a:spcPct val="0"/>
              </a:spcAft>
              <a:defRPr sz="4400">
                <a:solidFill>
                  <a:schemeClr val="tx1"/>
                </a:solidFill>
                <a:latin typeface="Calibri" pitchFamily="34" charset="0"/>
              </a:defRPr>
            </a:lvl6pPr>
            <a:lvl7pPr marL="914377" algn="ctr" rtl="0" fontAlgn="base">
              <a:spcBef>
                <a:spcPct val="0"/>
              </a:spcBef>
              <a:spcAft>
                <a:spcPct val="0"/>
              </a:spcAft>
              <a:defRPr sz="4400">
                <a:solidFill>
                  <a:schemeClr val="tx1"/>
                </a:solidFill>
                <a:latin typeface="Calibri" pitchFamily="34" charset="0"/>
              </a:defRPr>
            </a:lvl7pPr>
            <a:lvl8pPr marL="1371566" algn="ctr" rtl="0" fontAlgn="base">
              <a:spcBef>
                <a:spcPct val="0"/>
              </a:spcBef>
              <a:spcAft>
                <a:spcPct val="0"/>
              </a:spcAft>
              <a:defRPr sz="4400">
                <a:solidFill>
                  <a:schemeClr val="tx1"/>
                </a:solidFill>
                <a:latin typeface="Calibri" pitchFamily="34" charset="0"/>
              </a:defRPr>
            </a:lvl8pPr>
            <a:lvl9pPr marL="1828754" algn="ctr" rtl="0" fontAlgn="base">
              <a:spcBef>
                <a:spcPct val="0"/>
              </a:spcBef>
              <a:spcAft>
                <a:spcPct val="0"/>
              </a:spcAft>
              <a:defRPr sz="4400">
                <a:solidFill>
                  <a:schemeClr val="tx1"/>
                </a:solidFill>
                <a:latin typeface="Calibri" pitchFamily="34" charset="0"/>
              </a:defRPr>
            </a:lvl9pPr>
          </a:lstStyle>
          <a:p>
            <a:pPr algn="l"/>
            <a:r>
              <a:rPr lang="en-US" sz="2700" dirty="0">
                <a:latin typeface="+mn-lt"/>
                <a:ea typeface="+mn-ea"/>
                <a:cs typeface="+mn-cs"/>
              </a:rPr>
              <a:t>* Represents the total number of students taught across all courses enrolled per academic year</a:t>
            </a:r>
            <a:br>
              <a:rPr lang="en-US" sz="2700" dirty="0">
                <a:latin typeface="+mn-lt"/>
                <a:ea typeface="+mn-ea"/>
                <a:cs typeface="+mn-cs"/>
              </a:rPr>
            </a:br>
            <a:r>
              <a:rPr lang="en-US" sz="2700" dirty="0">
                <a:latin typeface="+mn-lt"/>
                <a:ea typeface="+mn-ea"/>
                <a:cs typeface="+mn-cs"/>
              </a:rPr>
              <a:t>* Academic Year is Fall, Spring, Summer</a:t>
            </a:r>
            <a:br>
              <a:rPr lang="en-US" sz="2700" dirty="0">
                <a:latin typeface="+mn-lt"/>
                <a:ea typeface="+mn-ea"/>
                <a:cs typeface="+mn-cs"/>
              </a:rPr>
            </a:br>
            <a:r>
              <a:rPr lang="en-US" sz="2700" dirty="0">
                <a:latin typeface="+mn-lt"/>
                <a:ea typeface="+mn-ea"/>
                <a:cs typeface="+mn-cs"/>
              </a:rPr>
              <a:t>* Summer 2023 data not available</a:t>
            </a:r>
            <a:br>
              <a:rPr lang="en-US" sz="900" dirty="0"/>
            </a:br>
            <a:endParaRPr lang="en-US" sz="900" dirty="0"/>
          </a:p>
        </p:txBody>
      </p:sp>
      <p:graphicFrame>
        <p:nvGraphicFramePr>
          <p:cNvPr id="8" name="Chart 7">
            <a:extLst>
              <a:ext uri="{FF2B5EF4-FFF2-40B4-BE49-F238E27FC236}">
                <a16:creationId xmlns:a16="http://schemas.microsoft.com/office/drawing/2014/main" id="{7B2E8A08-D7BC-42B4-9557-AEE8C3FB9839}"/>
              </a:ext>
            </a:extLst>
          </p:cNvPr>
          <p:cNvGraphicFramePr>
            <a:graphicFrameLocks/>
          </p:cNvGraphicFramePr>
          <p:nvPr/>
        </p:nvGraphicFramePr>
        <p:xfrm>
          <a:off x="629488" y="1424950"/>
          <a:ext cx="7588314" cy="3763853"/>
        </p:xfrm>
        <a:graphic>
          <a:graphicData uri="http://schemas.openxmlformats.org/drawingml/2006/chart">
            <c:chart xmlns:c="http://schemas.openxmlformats.org/drawingml/2006/chart" xmlns:r="http://schemas.openxmlformats.org/officeDocument/2006/relationships" r:id="rId3"/>
          </a:graphicData>
        </a:graphic>
      </p:graphicFrame>
      <p:sp>
        <p:nvSpPr>
          <p:cNvPr id="2" name="Slide Number Placeholder 1"/>
          <p:cNvSpPr>
            <a:spLocks noGrp="1"/>
          </p:cNvSpPr>
          <p:nvPr>
            <p:ph type="sldNum" sz="quarter" idx="12"/>
          </p:nvPr>
        </p:nvSpPr>
        <p:spPr/>
        <p:txBody>
          <a:bodyPr/>
          <a:lstStyle/>
          <a:p>
            <a:pPr>
              <a:defRPr/>
            </a:pPr>
            <a:fld id="{A7FA6273-BAA2-40EC-AE9F-72787CC8E0FE}" type="slidenum">
              <a:rPr lang="en-US" smtClean="0">
                <a:solidFill>
                  <a:prstClr val="black">
                    <a:tint val="75000"/>
                  </a:prstClr>
                </a:solidFill>
              </a:rPr>
              <a:pPr>
                <a:defRPr/>
              </a:pPr>
              <a:t>10</a:t>
            </a:fld>
            <a:endParaRPr lang="en-US" dirty="0">
              <a:solidFill>
                <a:prstClr val="black">
                  <a:tint val="75000"/>
                </a:prstClr>
              </a:solidFill>
            </a:endParaRPr>
          </a:p>
        </p:txBody>
      </p:sp>
      <p:sp>
        <p:nvSpPr>
          <p:cNvPr id="11" name="Content Placeholder 2">
            <a:extLst>
              <a:ext uri="{FF2B5EF4-FFF2-40B4-BE49-F238E27FC236}">
                <a16:creationId xmlns:a16="http://schemas.microsoft.com/office/drawing/2014/main" id="{0ED5F143-63AA-40A9-B537-4BAEF215C046}"/>
              </a:ext>
            </a:extLst>
          </p:cNvPr>
          <p:cNvSpPr txBox="1">
            <a:spLocks/>
          </p:cNvSpPr>
          <p:nvPr/>
        </p:nvSpPr>
        <p:spPr bwMode="auto">
          <a:xfrm>
            <a:off x="434787" y="550837"/>
            <a:ext cx="7493772" cy="546555"/>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Autofit/>
          </a:bodyPr>
          <a:lstStyle>
            <a:lvl1pPr marL="342891" indent="-342891"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32" indent="-285744"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2971" indent="-228594"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160"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349"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537"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1200"/>
              </a:spcBef>
              <a:spcAft>
                <a:spcPts val="600"/>
              </a:spcAft>
              <a:buNone/>
            </a:pPr>
            <a:r>
              <a:rPr lang="en-US" sz="2400" b="1" dirty="0">
                <a:solidFill>
                  <a:srgbClr val="FF0000"/>
                </a:solidFill>
                <a:latin typeface="Arial" panose="020B0604020202020204" pitchFamily="34" charset="0"/>
                <a:cs typeface="Arial" panose="020B0604020202020204" pitchFamily="34" charset="0"/>
              </a:rPr>
              <a:t>Where do we stand in terms of these goals?</a:t>
            </a:r>
          </a:p>
        </p:txBody>
      </p:sp>
    </p:spTree>
    <p:extLst>
      <p:ext uri="{BB962C8B-B14F-4D97-AF65-F5344CB8AC3E}">
        <p14:creationId xmlns:p14="http://schemas.microsoft.com/office/powerpoint/2010/main" val="41403567"/>
      </p:ext>
    </p:extLst>
  </p:cSld>
  <p:clrMapOvr>
    <a:masterClrMapping/>
  </p:clrMapOvr>
  <p:transition>
    <p:fade thruBlk="1"/>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0917" y="1252888"/>
            <a:ext cx="8249631" cy="3364212"/>
          </a:xfrm>
        </p:spPr>
        <p:txBody>
          <a:bodyPr>
            <a:noAutofit/>
          </a:bodyPr>
          <a:lstStyle/>
          <a:p>
            <a:r>
              <a:rPr lang="en-US" sz="2000" dirty="0">
                <a:solidFill>
                  <a:srgbClr val="FF3300"/>
                </a:solidFill>
                <a:latin typeface="Arial" panose="020B0604020202020204" pitchFamily="34" charset="0"/>
                <a:cs typeface="Arial" panose="020B0604020202020204" pitchFamily="34" charset="0"/>
              </a:rPr>
              <a:t>Study Abroad:</a:t>
            </a:r>
          </a:p>
          <a:p>
            <a:pPr lvl="1"/>
            <a:r>
              <a:rPr lang="en-US" sz="1800" dirty="0">
                <a:solidFill>
                  <a:srgbClr val="0070C0"/>
                </a:solidFill>
                <a:latin typeface="Arial" panose="020B0604020202020204" pitchFamily="34" charset="0"/>
                <a:cs typeface="Arial" panose="020B0604020202020204" pitchFamily="34" charset="0"/>
              </a:rPr>
              <a:t>Reciprocal Educational Exchange Program (REEP) </a:t>
            </a:r>
            <a:endParaRPr lang="en-US" sz="1800" i="1" dirty="0">
              <a:solidFill>
                <a:srgbClr val="0070C0"/>
              </a:solidFill>
              <a:latin typeface="Arial" panose="020B0604020202020204" pitchFamily="34" charset="0"/>
              <a:cs typeface="Arial" panose="020B0604020202020204" pitchFamily="34" charset="0"/>
            </a:endParaRPr>
          </a:p>
          <a:p>
            <a:pPr lvl="2"/>
            <a:r>
              <a:rPr lang="en-US" sz="16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Objective: </a:t>
            </a:r>
            <a:r>
              <a:rPr lang="en-US" sz="1600" dirty="0">
                <a:effectLst/>
                <a:latin typeface="Calibri" panose="020F0502020204030204" pitchFamily="34" charset="0"/>
                <a:ea typeface="Calibri" panose="020F0502020204030204" pitchFamily="34" charset="0"/>
                <a:cs typeface="Arial" panose="020B0604020202020204" pitchFamily="34" charset="0"/>
              </a:rPr>
              <a:t>provide students with the opportunity to have study abroad experiences.</a:t>
            </a:r>
          </a:p>
          <a:p>
            <a:pPr lvl="2"/>
            <a:r>
              <a:rPr lang="en-US" sz="1600" dirty="0">
                <a:solidFill>
                  <a:srgbClr val="FF0000"/>
                </a:solidFill>
                <a:latin typeface="Calibri" panose="020F0502020204030204" pitchFamily="34" charset="0"/>
                <a:ea typeface="Calibri" panose="020F0502020204030204" pitchFamily="34" charset="0"/>
                <a:cs typeface="Arial" panose="020B0604020202020204" pitchFamily="34" charset="0"/>
              </a:rPr>
              <a:t>Study Abroad Site: </a:t>
            </a:r>
            <a:r>
              <a:rPr lang="en-US" sz="1600" dirty="0">
                <a:latin typeface="Calibri" panose="020F0502020204030204" pitchFamily="34" charset="0"/>
                <a:ea typeface="Calibri" panose="020F0502020204030204" pitchFamily="34" charset="0"/>
                <a:cs typeface="Arial" panose="020B0604020202020204" pitchFamily="34" charset="0"/>
              </a:rPr>
              <a:t>TAMU-Q or TAMU-CS</a:t>
            </a:r>
          </a:p>
          <a:p>
            <a:pPr lvl="2"/>
            <a:r>
              <a:rPr lang="en-US" sz="16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Eligibility: </a:t>
            </a:r>
            <a:r>
              <a:rPr lang="en-US" sz="1600" dirty="0">
                <a:effectLst/>
                <a:latin typeface="Calibri" panose="020F0502020204030204" pitchFamily="34" charset="0"/>
                <a:ea typeface="Calibri" panose="020F0502020204030204" pitchFamily="34" charset="0"/>
                <a:cs typeface="Arial" panose="020B0604020202020204" pitchFamily="34" charset="0"/>
              </a:rPr>
              <a:t>students who completed at least one year at TAMUQ with good standing and minimum GPA of 2.5 are eligible to enroll in this program.</a:t>
            </a:r>
            <a:endParaRPr lang="en-GB" sz="1600" dirty="0">
              <a:latin typeface="Calibri" panose="020F0502020204030204" pitchFamily="34" charset="0"/>
              <a:ea typeface="Calibri" panose="020F0502020204030204" pitchFamily="34" charset="0"/>
              <a:cs typeface="Arial" panose="020B0604020202020204" pitchFamily="34" charset="0"/>
            </a:endParaRPr>
          </a:p>
          <a:p>
            <a:pPr lvl="2"/>
            <a:r>
              <a:rPr lang="en-US" sz="1600" dirty="0">
                <a:solidFill>
                  <a:srgbClr val="FF0000"/>
                </a:solidFill>
                <a:latin typeface="Calibri" panose="020F0502020204030204" pitchFamily="34" charset="0"/>
                <a:cs typeface="Arial" panose="020B0604020202020204" pitchFamily="34" charset="0"/>
              </a:rPr>
              <a:t>Costs: </a:t>
            </a:r>
            <a:r>
              <a:rPr lang="en-US" sz="1600" dirty="0">
                <a:latin typeface="Calibri" panose="020F0502020204030204" pitchFamily="34" charset="0"/>
                <a:cs typeface="Arial" panose="020B0604020202020204" pitchFamily="34" charset="0"/>
              </a:rPr>
              <a:t>TAMUQ covers airfare for TAMU-Q students and housing for TAMU-CS students.</a:t>
            </a:r>
          </a:p>
          <a:p>
            <a:pPr lvl="1"/>
            <a:endParaRPr lang="en-US" sz="1800" dirty="0">
              <a:solidFill>
                <a:srgbClr val="0070C0"/>
              </a:solidFill>
              <a:latin typeface="Arial" panose="020B0604020202020204" pitchFamily="34" charset="0"/>
              <a:cs typeface="Arial" panose="020B0604020202020204" pitchFamily="34" charset="0"/>
            </a:endParaRPr>
          </a:p>
          <a:p>
            <a:pPr lvl="1"/>
            <a:r>
              <a:rPr lang="en-US" sz="1800" dirty="0">
                <a:solidFill>
                  <a:srgbClr val="0070C0"/>
                </a:solidFill>
                <a:latin typeface="Arial" panose="020B0604020202020204" pitchFamily="34" charset="0"/>
                <a:cs typeface="Arial" panose="020B0604020202020204" pitchFamily="34" charset="0"/>
              </a:rPr>
              <a:t>Faculty-led Study Abroad Program – </a:t>
            </a:r>
            <a:r>
              <a:rPr lang="en-US" sz="1800" i="1" dirty="0">
                <a:solidFill>
                  <a:srgbClr val="0070C0"/>
                </a:solidFill>
                <a:latin typeface="Arial" panose="020B0604020202020204" pitchFamily="34" charset="0"/>
                <a:cs typeface="Arial" panose="020B0604020202020204" pitchFamily="34" charset="0"/>
              </a:rPr>
              <a:t>updated program</a:t>
            </a:r>
          </a:p>
          <a:p>
            <a:pPr lvl="2"/>
            <a:r>
              <a:rPr lang="en-US" sz="16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Objective: </a:t>
            </a:r>
            <a:r>
              <a:rPr lang="en-US" sz="1600" dirty="0">
                <a:effectLst/>
                <a:latin typeface="Calibri" panose="020F0502020204030204" pitchFamily="34" charset="0"/>
                <a:ea typeface="Calibri" panose="020F0502020204030204" pitchFamily="34" charset="0"/>
                <a:cs typeface="Arial" panose="020B0604020202020204" pitchFamily="34" charset="0"/>
              </a:rPr>
              <a:t>provide our students with the opportunity to have study abroad experiences led by a TAMUQ faculty (or a TAMUQ faculty in collaboration with a faculty member from other EC PU.) </a:t>
            </a:r>
          </a:p>
          <a:p>
            <a:pPr lvl="2"/>
            <a:r>
              <a:rPr lang="en-US" sz="1600" dirty="0">
                <a:solidFill>
                  <a:srgbClr val="FF0000"/>
                </a:solidFill>
                <a:latin typeface="Calibri" panose="020F0502020204030204" pitchFamily="34" charset="0"/>
                <a:ea typeface="Calibri" panose="020F0502020204030204" pitchFamily="34" charset="0"/>
                <a:cs typeface="Arial" panose="020B0604020202020204" pitchFamily="34" charset="0"/>
              </a:rPr>
              <a:t>Study Abroad Site: </a:t>
            </a:r>
            <a:r>
              <a:rPr lang="en-US" sz="1600" dirty="0">
                <a:effectLst/>
                <a:latin typeface="Calibri" panose="020F0502020204030204" pitchFamily="34" charset="0"/>
                <a:ea typeface="Calibri" panose="020F0502020204030204" pitchFamily="34" charset="0"/>
                <a:cs typeface="Arial" panose="020B0604020202020204" pitchFamily="34" charset="0"/>
              </a:rPr>
              <a:t>TAMU main campus if the program is led solely by a TAMUQ faculty, or up to two sites (TAMU main campus and the main campus of the other EC PU participating in this program), where the students should spend at least one week at TAMU main campus. </a:t>
            </a:r>
            <a:endParaRPr lang="en-US" sz="1600" dirty="0">
              <a:latin typeface="Calibri" panose="020F0502020204030204" pitchFamily="34" charset="0"/>
              <a:ea typeface="Calibri" panose="020F050202020403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
        <p:nvSpPr>
          <p:cNvPr id="7" name="Content Placeholder 2"/>
          <p:cNvSpPr txBox="1">
            <a:spLocks/>
          </p:cNvSpPr>
          <p:nvPr/>
        </p:nvSpPr>
        <p:spPr bwMode="auto">
          <a:xfrm>
            <a:off x="496439" y="253630"/>
            <a:ext cx="6777466" cy="546555"/>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Autofit/>
          </a:bodyPr>
          <a:lstStyle>
            <a:lvl1pPr marL="342891" indent="-342891"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32" indent="-285744"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2971" indent="-228594"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160"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349"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537"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1200"/>
              </a:spcBef>
              <a:spcAft>
                <a:spcPts val="600"/>
              </a:spcAft>
              <a:buNone/>
            </a:pPr>
            <a:r>
              <a:rPr lang="en-US" sz="2800" b="1" dirty="0">
                <a:solidFill>
                  <a:srgbClr val="FF0000"/>
                </a:solidFill>
                <a:latin typeface="Arial" panose="020B0604020202020204" pitchFamily="34" charset="0"/>
                <a:cs typeface="Arial" panose="020B0604020202020204" pitchFamily="34" charset="0"/>
              </a:rPr>
              <a:t>What programs will we offer to achieve these goals?</a:t>
            </a:r>
            <a:endParaRPr lang="en-US" sz="2000" b="1" dirty="0">
              <a:solidFill>
                <a:srgbClr val="0070C0"/>
              </a:solidFill>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pPr>
              <a:defRPr/>
            </a:pPr>
            <a:fld id="{B3279FF3-F784-44F8-B224-A3424BE95A29}" type="slidenum">
              <a:rPr lang="en-US" smtClean="0">
                <a:solidFill>
                  <a:prstClr val="black">
                    <a:tint val="75000"/>
                  </a:prstClr>
                </a:solidFill>
              </a:rPr>
              <a:pPr>
                <a:defRPr/>
              </a:pPr>
              <a:t>11</a:t>
            </a:fld>
            <a:endParaRPr lang="en-US" dirty="0">
              <a:solidFill>
                <a:prstClr val="black">
                  <a:tint val="75000"/>
                </a:prstClr>
              </a:solidFill>
            </a:endParaRPr>
          </a:p>
        </p:txBody>
      </p:sp>
    </p:spTree>
    <p:extLst>
      <p:ext uri="{BB962C8B-B14F-4D97-AF65-F5344CB8AC3E}">
        <p14:creationId xmlns:p14="http://schemas.microsoft.com/office/powerpoint/2010/main" val="3316913932"/>
      </p:ext>
    </p:extLst>
  </p:cSld>
  <p:clrMapOvr>
    <a:masterClrMapping/>
  </p:clrMapOvr>
  <p:transition>
    <p:fade thruBlk="1"/>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252887"/>
            <a:ext cx="8919825" cy="5240379"/>
          </a:xfrm>
        </p:spPr>
        <p:txBody>
          <a:bodyPr>
            <a:noAutofit/>
          </a:bodyPr>
          <a:lstStyle/>
          <a:p>
            <a:pPr lvl="1"/>
            <a:r>
              <a:rPr lang="en-US" sz="1800" dirty="0">
                <a:solidFill>
                  <a:srgbClr val="0070C0"/>
                </a:solidFill>
                <a:latin typeface="Arial" panose="020B0604020202020204" pitchFamily="34" charset="0"/>
                <a:cs typeface="Arial" panose="020B0604020202020204" pitchFamily="34" charset="0"/>
              </a:rPr>
              <a:t>Faculty-led Study Abroad Program – </a:t>
            </a:r>
            <a:r>
              <a:rPr lang="en-US" sz="1800" i="1" dirty="0">
                <a:solidFill>
                  <a:srgbClr val="0070C0"/>
                </a:solidFill>
                <a:latin typeface="Arial" panose="020B0604020202020204" pitchFamily="34" charset="0"/>
                <a:cs typeface="Arial" panose="020B0604020202020204" pitchFamily="34" charset="0"/>
              </a:rPr>
              <a:t>updated program (cont.)</a:t>
            </a:r>
          </a:p>
          <a:p>
            <a:pPr lvl="2"/>
            <a:r>
              <a:rPr lang="en-US" sz="16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Duration:</a:t>
            </a:r>
            <a:r>
              <a:rPr lang="en-US" sz="1600" dirty="0">
                <a:effectLst/>
                <a:latin typeface="Calibri" panose="020F0502020204030204" pitchFamily="34" charset="0"/>
                <a:ea typeface="Calibri" panose="020F0502020204030204" pitchFamily="34" charset="0"/>
                <a:cs typeface="Arial" panose="020B0604020202020204" pitchFamily="34" charset="0"/>
              </a:rPr>
              <a:t> 3-4 weeks in summer or winter (between fall and spring semesters).</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lvl="2"/>
            <a:r>
              <a:rPr lang="en-US" sz="16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Eligibility: </a:t>
            </a:r>
          </a:p>
          <a:p>
            <a:pPr lvl="3"/>
            <a:r>
              <a:rPr lang="en-US" sz="1600" dirty="0">
                <a:solidFill>
                  <a:srgbClr val="0070C0"/>
                </a:solidFill>
                <a:latin typeface="Calibri" panose="020F0502020204030204" pitchFamily="34" charset="0"/>
                <a:cs typeface="Arial" panose="020B0604020202020204" pitchFamily="34" charset="0"/>
              </a:rPr>
              <a:t>Faculty: </a:t>
            </a:r>
            <a:r>
              <a:rPr lang="en-US" sz="1600" dirty="0">
                <a:latin typeface="Calibri" panose="020F0502020204030204" pitchFamily="34" charset="0"/>
                <a:cs typeface="Arial" panose="020B0604020202020204" pitchFamily="34" charset="0"/>
              </a:rPr>
              <a:t>all faculty TAMUQ members are eligible to participate in this program. A maximum of 1 TAMUQ faculty member or one TAMUQ faculty member plus one EC PU faculty collaborator per academic program.</a:t>
            </a:r>
            <a:endParaRPr lang="en-GB" sz="1600" dirty="0">
              <a:latin typeface="Calibri" panose="020F0502020204030204" pitchFamily="34" charset="0"/>
              <a:cs typeface="Arial" panose="020B0604020202020204" pitchFamily="34" charset="0"/>
            </a:endParaRPr>
          </a:p>
          <a:p>
            <a:pPr lvl="3"/>
            <a:r>
              <a:rPr lang="en-US" sz="1600" dirty="0">
                <a:solidFill>
                  <a:srgbClr val="0070C0"/>
                </a:solidFill>
                <a:latin typeface="Calibri" panose="020F0502020204030204" pitchFamily="34" charset="0"/>
                <a:cs typeface="Arial" panose="020B0604020202020204" pitchFamily="34" charset="0"/>
              </a:rPr>
              <a:t>Students: </a:t>
            </a:r>
            <a:r>
              <a:rPr lang="en-US" sz="1600" dirty="0">
                <a:latin typeface="Calibri" panose="020F0502020204030204" pitchFamily="34" charset="0"/>
                <a:cs typeface="Arial" panose="020B0604020202020204" pitchFamily="34" charset="0"/>
              </a:rPr>
              <a:t>students who completed at least one year at TAMUQ with good standing and minimum GPA of 2.25 are eligible to enroll in this program.</a:t>
            </a:r>
            <a:endParaRPr lang="en-GB" sz="1600" dirty="0">
              <a:latin typeface="Calibri" panose="020F0502020204030204" pitchFamily="34" charset="0"/>
              <a:cs typeface="Arial" panose="020B0604020202020204" pitchFamily="34" charset="0"/>
            </a:endParaRPr>
          </a:p>
          <a:p>
            <a:pPr lvl="2"/>
            <a:r>
              <a:rPr lang="en-US" sz="1600" dirty="0">
                <a:solidFill>
                  <a:srgbClr val="FF3300"/>
                </a:solidFill>
                <a:effectLst/>
                <a:latin typeface="Calibri" panose="020F0502020204030204" pitchFamily="34" charset="0"/>
                <a:ea typeface="Calibri" panose="020F0502020204030204" pitchFamily="34" charset="0"/>
                <a:cs typeface="Arial" panose="020B0604020202020204" pitchFamily="34" charset="0"/>
              </a:rPr>
              <a:t>Minimum enrollment: </a:t>
            </a:r>
            <a:r>
              <a:rPr lang="en-US" sz="1600" dirty="0">
                <a:effectLst/>
                <a:latin typeface="Calibri" panose="020F0502020204030204" pitchFamily="34" charset="0"/>
                <a:ea typeface="Calibri" panose="020F0502020204030204" pitchFamily="34" charset="0"/>
                <a:cs typeface="Arial" panose="020B0604020202020204" pitchFamily="34" charset="0"/>
              </a:rPr>
              <a:t>a minimum of 5 TAMUQ students need to register for the course, in addition to students from other EC PU (if applicable.)</a:t>
            </a:r>
          </a:p>
          <a:p>
            <a:pPr lvl="3"/>
            <a:r>
              <a:rPr lang="en-US" sz="1200" dirty="0">
                <a:solidFill>
                  <a:srgbClr val="0070C0"/>
                </a:solidFill>
                <a:latin typeface="Calibri" panose="020F0502020204030204" pitchFamily="34" charset="0"/>
                <a:cs typeface="Arial" panose="020B0604020202020204" pitchFamily="34" charset="0"/>
              </a:rPr>
              <a:t>Deadline to secure 5 TAMUQ students: April 15 (summer) or October 15 (winter)  </a:t>
            </a:r>
            <a:endParaRPr lang="en-GB" sz="1200" dirty="0">
              <a:latin typeface="Calibri" panose="020F0502020204030204" pitchFamily="34" charset="0"/>
              <a:ea typeface="Calibri" panose="020F0502020204030204" pitchFamily="34" charset="0"/>
              <a:cs typeface="Arial" panose="020B0604020202020204" pitchFamily="34" charset="0"/>
            </a:endParaRPr>
          </a:p>
          <a:p>
            <a:pPr lvl="2"/>
            <a:r>
              <a:rPr lang="en-US" sz="1600" dirty="0">
                <a:solidFill>
                  <a:srgbClr val="FF3300"/>
                </a:solidFill>
                <a:effectLst/>
                <a:latin typeface="Calibri" panose="020F0502020204030204" pitchFamily="34" charset="0"/>
                <a:ea typeface="Calibri" panose="020F0502020204030204" pitchFamily="34" charset="0"/>
                <a:cs typeface="Arial" panose="020B0604020202020204" pitchFamily="34" charset="0"/>
              </a:rPr>
              <a:t>Number of programs: </a:t>
            </a:r>
            <a:r>
              <a:rPr lang="en-US" sz="1600" dirty="0">
                <a:effectLst/>
                <a:latin typeface="Calibri" panose="020F0502020204030204" pitchFamily="34" charset="0"/>
                <a:ea typeface="Calibri" panose="020F0502020204030204" pitchFamily="34" charset="0"/>
                <a:cs typeface="Arial" panose="020B0604020202020204" pitchFamily="34" charset="0"/>
              </a:rPr>
              <a:t>a maximum of 1 faculty-led program per academic program per calendar year.  </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lvl="2"/>
            <a:r>
              <a:rPr lang="en-US" sz="1600" dirty="0">
                <a:solidFill>
                  <a:srgbClr val="FF0000"/>
                </a:solidFill>
                <a:latin typeface="Calibri" panose="020F0502020204030204" pitchFamily="34" charset="0"/>
                <a:cs typeface="Arial" panose="020B0604020202020204" pitchFamily="34" charset="0"/>
              </a:rPr>
              <a:t>Costs: </a:t>
            </a:r>
          </a:p>
          <a:p>
            <a:pPr lvl="3"/>
            <a:r>
              <a:rPr lang="en-US" sz="16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Students: </a:t>
            </a:r>
            <a:r>
              <a:rPr lang="en-US" sz="1600" dirty="0">
                <a:effectLst/>
                <a:latin typeface="Calibri" panose="020F0502020204030204" pitchFamily="34" charset="0"/>
                <a:ea typeface="Calibri" panose="020F0502020204030204" pitchFamily="34" charset="0"/>
                <a:cs typeface="Arial" panose="020B0604020202020204" pitchFamily="34" charset="0"/>
              </a:rPr>
              <a:t>program Fee (inclusive of airfare, transportation, housing, insurance, excursions and partial faculty cost for TAMUQ faculty member only.)</a:t>
            </a:r>
            <a:endParaRPr lang="en-GB" sz="1600" dirty="0">
              <a:latin typeface="Calibri" panose="020F0502020204030204" pitchFamily="34" charset="0"/>
              <a:ea typeface="Calibri" panose="020F0502020204030204" pitchFamily="34" charset="0"/>
              <a:cs typeface="Arial" panose="020B0604020202020204" pitchFamily="34" charset="0"/>
            </a:endParaRPr>
          </a:p>
          <a:p>
            <a:pPr lvl="3"/>
            <a:r>
              <a:rPr lang="en-US" sz="1600" dirty="0">
                <a:solidFill>
                  <a:srgbClr val="0070C0"/>
                </a:solidFill>
                <a:latin typeface="Calibri" panose="020F0502020204030204" pitchFamily="34" charset="0"/>
                <a:cs typeface="Arial" panose="020B0604020202020204" pitchFamily="34" charset="0"/>
              </a:rPr>
              <a:t>Faculty: </a:t>
            </a:r>
            <a:r>
              <a:rPr lang="en-US" sz="1600" dirty="0">
                <a:latin typeface="Calibri" panose="020F0502020204030204" pitchFamily="34" charset="0"/>
                <a:cs typeface="Arial" panose="020B0604020202020204" pitchFamily="34" charset="0"/>
              </a:rPr>
              <a:t>none</a:t>
            </a:r>
            <a:endParaRPr lang="en-GB" sz="1600" dirty="0">
              <a:latin typeface="Calibri" panose="020F0502020204030204" pitchFamily="34" charset="0"/>
              <a:cs typeface="Arial" panose="020B0604020202020204" pitchFamily="34" charset="0"/>
            </a:endParaRPr>
          </a:p>
          <a:p>
            <a:pPr lvl="3"/>
            <a:r>
              <a:rPr lang="en-US" sz="1600" dirty="0">
                <a:solidFill>
                  <a:srgbClr val="0070C0"/>
                </a:solidFill>
                <a:latin typeface="Calibri" panose="020F0502020204030204" pitchFamily="34" charset="0"/>
                <a:cs typeface="Arial" panose="020B0604020202020204" pitchFamily="34" charset="0"/>
              </a:rPr>
              <a:t>TAMUQ: </a:t>
            </a:r>
            <a:r>
              <a:rPr lang="en-US" sz="1600" dirty="0">
                <a:latin typeface="Calibri" panose="020F0502020204030204" pitchFamily="34" charset="0"/>
                <a:cs typeface="Arial" panose="020B0604020202020204" pitchFamily="34" charset="0"/>
              </a:rPr>
              <a:t>subsidy of airfare for TAMUQ students and cost difference between economy and business class ticket for TAMUQ faculty.</a:t>
            </a:r>
            <a:endParaRPr lang="en-GB" sz="1600" dirty="0">
              <a:latin typeface="Calibri" panose="020F0502020204030204" pitchFamily="34" charset="0"/>
              <a:cs typeface="Arial" panose="020B0604020202020204" pitchFamily="34" charset="0"/>
            </a:endParaRPr>
          </a:p>
        </p:txBody>
      </p:sp>
      <p:sp>
        <p:nvSpPr>
          <p:cNvPr id="7" name="Content Placeholder 2"/>
          <p:cNvSpPr txBox="1">
            <a:spLocks/>
          </p:cNvSpPr>
          <p:nvPr/>
        </p:nvSpPr>
        <p:spPr bwMode="auto">
          <a:xfrm>
            <a:off x="496439" y="253630"/>
            <a:ext cx="6777466" cy="546555"/>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Autofit/>
          </a:bodyPr>
          <a:lstStyle>
            <a:lvl1pPr marL="342891" indent="-342891"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32" indent="-285744"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2971" indent="-228594"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160"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349"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537"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1200"/>
              </a:spcBef>
              <a:spcAft>
                <a:spcPts val="600"/>
              </a:spcAft>
              <a:buNone/>
            </a:pPr>
            <a:r>
              <a:rPr lang="en-US" sz="2800" b="1" dirty="0">
                <a:solidFill>
                  <a:srgbClr val="FF0000"/>
                </a:solidFill>
                <a:latin typeface="Arial" panose="020B0604020202020204" pitchFamily="34" charset="0"/>
                <a:cs typeface="Arial" panose="020B0604020202020204" pitchFamily="34" charset="0"/>
              </a:rPr>
              <a:t>What programs will we offer to achieve these goals? (cont.)</a:t>
            </a:r>
            <a:endParaRPr lang="en-US" sz="2000" b="1" dirty="0">
              <a:solidFill>
                <a:srgbClr val="0070C0"/>
              </a:solidFill>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pPr>
              <a:defRPr/>
            </a:pPr>
            <a:fld id="{B3279FF3-F784-44F8-B224-A3424BE95A29}" type="slidenum">
              <a:rPr lang="en-US" smtClean="0">
                <a:solidFill>
                  <a:prstClr val="black">
                    <a:tint val="75000"/>
                  </a:prstClr>
                </a:solidFill>
              </a:rPr>
              <a:pPr>
                <a:defRPr/>
              </a:pPr>
              <a:t>12</a:t>
            </a:fld>
            <a:endParaRPr lang="en-US" dirty="0">
              <a:solidFill>
                <a:prstClr val="black">
                  <a:tint val="75000"/>
                </a:prstClr>
              </a:solidFill>
            </a:endParaRPr>
          </a:p>
        </p:txBody>
      </p:sp>
    </p:spTree>
    <p:extLst>
      <p:ext uri="{BB962C8B-B14F-4D97-AF65-F5344CB8AC3E}">
        <p14:creationId xmlns:p14="http://schemas.microsoft.com/office/powerpoint/2010/main" val="1450537829"/>
      </p:ext>
    </p:extLst>
  </p:cSld>
  <p:clrMapOvr>
    <a:masterClrMapping/>
  </p:clrMapOvr>
  <p:transition>
    <p:fade thruBlk="1"/>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2466" y="1252887"/>
            <a:ext cx="8794679" cy="5260929"/>
          </a:xfrm>
        </p:spPr>
        <p:txBody>
          <a:bodyPr>
            <a:noAutofit/>
          </a:bodyPr>
          <a:lstStyle/>
          <a:p>
            <a:pPr lvl="1"/>
            <a:r>
              <a:rPr lang="en-US" sz="1800" dirty="0">
                <a:solidFill>
                  <a:srgbClr val="0070C0"/>
                </a:solidFill>
                <a:latin typeface="Arial" panose="020B0604020202020204" pitchFamily="34" charset="0"/>
                <a:cs typeface="Arial" panose="020B0604020202020204" pitchFamily="34" charset="0"/>
              </a:rPr>
              <a:t>Faculty-led Study Abroad Program – </a:t>
            </a:r>
            <a:r>
              <a:rPr lang="en-US" sz="1800" i="1" dirty="0">
                <a:solidFill>
                  <a:srgbClr val="0070C0"/>
                </a:solidFill>
                <a:latin typeface="Arial" panose="020B0604020202020204" pitchFamily="34" charset="0"/>
                <a:cs typeface="Arial" panose="020B0604020202020204" pitchFamily="34" charset="0"/>
              </a:rPr>
              <a:t>updated program (cont.)</a:t>
            </a:r>
          </a:p>
          <a:p>
            <a:pPr lvl="2"/>
            <a:r>
              <a:rPr lang="en-US" sz="1500" dirty="0">
                <a:solidFill>
                  <a:srgbClr val="FF3300"/>
                </a:solidFill>
                <a:latin typeface="Arial" panose="020B0604020202020204" pitchFamily="34" charset="0"/>
                <a:cs typeface="Arial" panose="020B0604020202020204" pitchFamily="34" charset="0"/>
              </a:rPr>
              <a:t>Review and Approval Process:</a:t>
            </a:r>
          </a:p>
          <a:p>
            <a:pPr lvl="3"/>
            <a:r>
              <a:rPr lang="en-US" sz="1500" dirty="0">
                <a:latin typeface="Calibri" panose="020F0502020204030204" pitchFamily="34" charset="0"/>
                <a:cs typeface="Arial" panose="020B0604020202020204" pitchFamily="34" charset="0"/>
              </a:rPr>
              <a:t>DSA sends proposal announcement to TAMUQ faculty:</a:t>
            </a:r>
            <a:r>
              <a:rPr lang="en-GB" sz="1500" dirty="0">
                <a:latin typeface="Calibri" panose="020F0502020204030204" pitchFamily="34" charset="0"/>
                <a:cs typeface="Arial" panose="020B0604020202020204" pitchFamily="34" charset="0"/>
              </a:rPr>
              <a:t> </a:t>
            </a:r>
          </a:p>
          <a:p>
            <a:pPr lvl="4"/>
            <a:r>
              <a:rPr lang="en-US" sz="1500" dirty="0">
                <a:solidFill>
                  <a:srgbClr val="0070C0"/>
                </a:solidFill>
                <a:latin typeface="Calibri" panose="020F0502020204030204" pitchFamily="34" charset="0"/>
                <a:cs typeface="Arial" panose="020B0604020202020204" pitchFamily="34" charset="0"/>
              </a:rPr>
              <a:t>Deadline: August 1 (summer) or January 1 (winter)</a:t>
            </a:r>
            <a:endParaRPr lang="en-GB" sz="1500" dirty="0">
              <a:solidFill>
                <a:srgbClr val="0070C0"/>
              </a:solidFill>
              <a:latin typeface="Calibri" panose="020F0502020204030204" pitchFamily="34" charset="0"/>
              <a:cs typeface="Arial" panose="020B0604020202020204" pitchFamily="34" charset="0"/>
            </a:endParaRPr>
          </a:p>
          <a:p>
            <a:pPr lvl="3"/>
            <a:r>
              <a:rPr lang="en-US" sz="1500" dirty="0">
                <a:latin typeface="Calibri" panose="020F0502020204030204" pitchFamily="34" charset="0"/>
                <a:cs typeface="Arial" panose="020B0604020202020204" pitchFamily="34" charset="0"/>
              </a:rPr>
              <a:t>Online proposals, utilizing Engage software, are submitted to DSA</a:t>
            </a:r>
            <a:endParaRPr lang="en-GB" sz="1500" dirty="0">
              <a:solidFill>
                <a:srgbClr val="FF3300"/>
              </a:solidFill>
              <a:latin typeface="Calibri" panose="020F0502020204030204" pitchFamily="34" charset="0"/>
              <a:cs typeface="Arial" panose="020B0604020202020204" pitchFamily="34" charset="0"/>
            </a:endParaRPr>
          </a:p>
          <a:p>
            <a:pPr lvl="4"/>
            <a:r>
              <a:rPr lang="en-US" sz="1500" dirty="0">
                <a:solidFill>
                  <a:srgbClr val="0070C0"/>
                </a:solidFill>
                <a:latin typeface="Calibri" panose="020F0502020204030204" pitchFamily="34" charset="0"/>
                <a:cs typeface="Arial" panose="020B0604020202020204" pitchFamily="34" charset="0"/>
              </a:rPr>
              <a:t>Deadline: September 15 (summer) or March 15 (winter)</a:t>
            </a:r>
          </a:p>
          <a:p>
            <a:pPr lvl="4"/>
            <a:r>
              <a:rPr lang="en-US" sz="1500" dirty="0">
                <a:solidFill>
                  <a:srgbClr val="0070C0"/>
                </a:solidFill>
                <a:latin typeface="Calibri" panose="020F0502020204030204" pitchFamily="34" charset="0"/>
                <a:cs typeface="Arial" panose="020B0604020202020204" pitchFamily="34" charset="0"/>
              </a:rPr>
              <a:t>Application Link: </a:t>
            </a:r>
            <a:r>
              <a:rPr lang="en-US" sz="1500" dirty="0">
                <a:solidFill>
                  <a:srgbClr val="0070C0"/>
                </a:solidFill>
                <a:latin typeface="Calibri" panose="020F0502020204030204" pitchFamily="34" charset="0"/>
                <a:cs typeface="Arial" panose="020B0604020202020204" pitchFamily="34" charset="0"/>
                <a:hlinkClick r:id="rId3"/>
              </a:rPr>
              <a:t>https://tamuqatar.campuslabs.com/engage/submitter/form/start/546555</a:t>
            </a:r>
            <a:r>
              <a:rPr lang="en-US" sz="1500" dirty="0">
                <a:solidFill>
                  <a:srgbClr val="0070C0"/>
                </a:solidFill>
                <a:latin typeface="Calibri" panose="020F0502020204030204" pitchFamily="34" charset="0"/>
                <a:cs typeface="Arial" panose="020B0604020202020204" pitchFamily="34" charset="0"/>
              </a:rPr>
              <a:t> </a:t>
            </a:r>
            <a:endParaRPr lang="en-GB" sz="1500" dirty="0">
              <a:solidFill>
                <a:srgbClr val="0070C0"/>
              </a:solidFill>
              <a:latin typeface="Calibri" panose="020F0502020204030204" pitchFamily="34" charset="0"/>
              <a:cs typeface="Arial" panose="020B0604020202020204" pitchFamily="34" charset="0"/>
            </a:endParaRPr>
          </a:p>
          <a:p>
            <a:pPr lvl="3"/>
            <a:r>
              <a:rPr lang="en-US" sz="1500" dirty="0">
                <a:latin typeface="Calibri" panose="020F0502020204030204" pitchFamily="34" charset="0"/>
                <a:cs typeface="Arial" panose="020B0604020202020204" pitchFamily="34" charset="0"/>
              </a:rPr>
              <a:t>DSA reviews proposals, sets meetings with interested faculty member(s), other EC PU (if applicable), and prices program fee based on a minimum 5 student participation. </a:t>
            </a:r>
            <a:endParaRPr lang="en-GB" sz="1500" dirty="0">
              <a:latin typeface="Calibri" panose="020F0502020204030204" pitchFamily="34" charset="0"/>
              <a:cs typeface="Arial" panose="020B0604020202020204" pitchFamily="34" charset="0"/>
            </a:endParaRPr>
          </a:p>
          <a:p>
            <a:pPr lvl="4"/>
            <a:r>
              <a:rPr lang="en-US" sz="1500" dirty="0">
                <a:solidFill>
                  <a:srgbClr val="0070C0"/>
                </a:solidFill>
                <a:latin typeface="Calibri" panose="020F0502020204030204" pitchFamily="34" charset="0"/>
                <a:cs typeface="Arial" panose="020B0604020202020204" pitchFamily="34" charset="0"/>
              </a:rPr>
              <a:t>Deadline: October 15 (summer) or April 15 (winter)  </a:t>
            </a:r>
            <a:endParaRPr lang="en-GB" sz="1500" dirty="0">
              <a:solidFill>
                <a:srgbClr val="0070C0"/>
              </a:solidFill>
              <a:latin typeface="Calibri" panose="020F0502020204030204" pitchFamily="34" charset="0"/>
              <a:cs typeface="Arial" panose="020B0604020202020204" pitchFamily="34" charset="0"/>
            </a:endParaRPr>
          </a:p>
          <a:p>
            <a:pPr lvl="3"/>
            <a:r>
              <a:rPr lang="en-US" sz="1500" dirty="0">
                <a:latin typeface="Calibri" panose="020F0502020204030204" pitchFamily="34" charset="0"/>
                <a:cs typeface="Arial" panose="020B0604020202020204" pitchFamily="34" charset="0"/>
              </a:rPr>
              <a:t>DSA provides proposals to each PC. The PC selects up to one proposal (and all required documents) to Associate Dean for Academic and Student Services.</a:t>
            </a:r>
          </a:p>
          <a:p>
            <a:pPr lvl="4"/>
            <a:r>
              <a:rPr lang="en-US" sz="1500" dirty="0">
                <a:solidFill>
                  <a:srgbClr val="0070C0"/>
                </a:solidFill>
                <a:latin typeface="Calibri" panose="020F0502020204030204" pitchFamily="34" charset="0"/>
                <a:cs typeface="Arial" panose="020B0604020202020204" pitchFamily="34" charset="0"/>
              </a:rPr>
              <a:t>Deadline: November 15 (summer) or May 15 (winter)</a:t>
            </a:r>
            <a:endParaRPr lang="en-GB" sz="1500" dirty="0">
              <a:solidFill>
                <a:srgbClr val="0070C0"/>
              </a:solidFill>
              <a:latin typeface="Calibri" panose="020F0502020204030204" pitchFamily="34" charset="0"/>
              <a:cs typeface="Arial" panose="020B0604020202020204" pitchFamily="34" charset="0"/>
            </a:endParaRPr>
          </a:p>
          <a:p>
            <a:pPr lvl="3"/>
            <a:r>
              <a:rPr lang="en-US" sz="1500" dirty="0">
                <a:latin typeface="Calibri" panose="020F0502020204030204" pitchFamily="34" charset="0"/>
                <a:cs typeface="Arial" panose="020B0604020202020204" pitchFamily="34" charset="0"/>
              </a:rPr>
              <a:t>A committee composed of the Associate Dean for Academic and Student Services, Senior Associate Dean for Academic Affairs and Executive Director of Academic Services to review and select the accepted proposals. </a:t>
            </a:r>
            <a:endParaRPr lang="en-GB" sz="1500" dirty="0">
              <a:latin typeface="Calibri" panose="020F0502020204030204" pitchFamily="34" charset="0"/>
              <a:cs typeface="Arial" panose="020B0604020202020204" pitchFamily="34" charset="0"/>
            </a:endParaRPr>
          </a:p>
          <a:p>
            <a:pPr lvl="4"/>
            <a:r>
              <a:rPr lang="en-US" sz="1500" dirty="0">
                <a:solidFill>
                  <a:srgbClr val="0070C0"/>
                </a:solidFill>
                <a:latin typeface="Calibri" panose="020F0502020204030204" pitchFamily="34" charset="0"/>
                <a:cs typeface="Arial" panose="020B0604020202020204" pitchFamily="34" charset="0"/>
              </a:rPr>
              <a:t>Deadline: December 1 (summer) or June 1 (winter)</a:t>
            </a:r>
            <a:endParaRPr lang="en-GB" sz="1500" dirty="0">
              <a:solidFill>
                <a:srgbClr val="0070C0"/>
              </a:solidFill>
              <a:latin typeface="Calibri" panose="020F0502020204030204" pitchFamily="34" charset="0"/>
              <a:cs typeface="Arial" panose="020B0604020202020204" pitchFamily="34" charset="0"/>
            </a:endParaRPr>
          </a:p>
          <a:p>
            <a:endParaRPr lang="en-US" sz="2000" dirty="0">
              <a:solidFill>
                <a:srgbClr val="FF3300"/>
              </a:solidFill>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
        <p:nvSpPr>
          <p:cNvPr id="7" name="Content Placeholder 2"/>
          <p:cNvSpPr txBox="1">
            <a:spLocks/>
          </p:cNvSpPr>
          <p:nvPr/>
        </p:nvSpPr>
        <p:spPr bwMode="auto">
          <a:xfrm>
            <a:off x="496439" y="253630"/>
            <a:ext cx="6777466" cy="546555"/>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Autofit/>
          </a:bodyPr>
          <a:lstStyle>
            <a:lvl1pPr marL="342891" indent="-342891"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32" indent="-285744"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2971" indent="-228594"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160"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349"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537"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1200"/>
              </a:spcBef>
              <a:spcAft>
                <a:spcPts val="600"/>
              </a:spcAft>
              <a:buNone/>
            </a:pPr>
            <a:r>
              <a:rPr lang="en-US" sz="2800" b="1" dirty="0">
                <a:solidFill>
                  <a:srgbClr val="FF0000"/>
                </a:solidFill>
                <a:latin typeface="Arial" panose="020B0604020202020204" pitchFamily="34" charset="0"/>
                <a:cs typeface="Arial" panose="020B0604020202020204" pitchFamily="34" charset="0"/>
              </a:rPr>
              <a:t>What programs will we offer to achieve these goals? (cont.)</a:t>
            </a:r>
            <a:endParaRPr lang="en-US" sz="2000" b="1" dirty="0">
              <a:solidFill>
                <a:srgbClr val="0070C0"/>
              </a:solidFill>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pPr>
              <a:defRPr/>
            </a:pPr>
            <a:fld id="{B3279FF3-F784-44F8-B224-A3424BE95A29}" type="slidenum">
              <a:rPr lang="en-US" smtClean="0">
                <a:solidFill>
                  <a:prstClr val="black">
                    <a:tint val="75000"/>
                  </a:prstClr>
                </a:solidFill>
              </a:rPr>
              <a:pPr>
                <a:defRPr/>
              </a:pPr>
              <a:t>13</a:t>
            </a:fld>
            <a:endParaRPr lang="en-US" dirty="0">
              <a:solidFill>
                <a:prstClr val="black">
                  <a:tint val="75000"/>
                </a:prstClr>
              </a:solidFill>
            </a:endParaRPr>
          </a:p>
        </p:txBody>
      </p:sp>
    </p:spTree>
    <p:extLst>
      <p:ext uri="{BB962C8B-B14F-4D97-AF65-F5344CB8AC3E}">
        <p14:creationId xmlns:p14="http://schemas.microsoft.com/office/powerpoint/2010/main" val="2390690862"/>
      </p:ext>
    </p:extLst>
  </p:cSld>
  <p:clrMapOvr>
    <a:masterClrMapping/>
  </p:clrMapOvr>
  <p:transition>
    <p:fade thruBlk="1"/>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0917" y="1252888"/>
            <a:ext cx="8249631" cy="3364212"/>
          </a:xfrm>
        </p:spPr>
        <p:txBody>
          <a:bodyPr>
            <a:noAutofit/>
          </a:bodyPr>
          <a:lstStyle/>
          <a:p>
            <a:r>
              <a:rPr lang="en-US" sz="2000" dirty="0">
                <a:solidFill>
                  <a:srgbClr val="0070C0"/>
                </a:solidFill>
                <a:latin typeface="Arial" panose="020B0604020202020204" pitchFamily="34" charset="0"/>
                <a:cs typeface="Arial" panose="020B0604020202020204" pitchFamily="34" charset="0"/>
              </a:rPr>
              <a:t>Capstone Course Travel Program:</a:t>
            </a:r>
            <a:endParaRPr lang="en-GB" sz="2000" dirty="0">
              <a:solidFill>
                <a:srgbClr val="0070C0"/>
              </a:solidFill>
              <a:latin typeface="Arial" panose="020B0604020202020204" pitchFamily="34" charset="0"/>
              <a:cs typeface="Arial" panose="020B0604020202020204" pitchFamily="34" charset="0"/>
            </a:endParaRPr>
          </a:p>
          <a:p>
            <a:pPr lvl="1"/>
            <a:r>
              <a:rPr lang="en-US" sz="1600" dirty="0">
                <a:solidFill>
                  <a:srgbClr val="FF3300"/>
                </a:solidFill>
                <a:effectLst/>
                <a:latin typeface="Calibri" panose="020F0502020204030204" pitchFamily="34" charset="0"/>
                <a:ea typeface="Calibri" panose="020F0502020204030204" pitchFamily="34" charset="0"/>
                <a:cs typeface="Arial" panose="020B0604020202020204" pitchFamily="34" charset="0"/>
              </a:rPr>
              <a:t>Objective: </a:t>
            </a:r>
            <a:r>
              <a:rPr lang="en-US" sz="1600" dirty="0">
                <a:effectLst/>
                <a:latin typeface="Calibri" panose="020F0502020204030204" pitchFamily="34" charset="0"/>
                <a:ea typeface="Calibri" panose="020F0502020204030204" pitchFamily="34" charset="0"/>
                <a:cs typeface="Arial" panose="020B0604020202020204" pitchFamily="34" charset="0"/>
              </a:rPr>
              <a:t>provide our students with the opportunity to travel to main campus with their capstone instructor to present the outcomes of their capstone project to students and faculty on main campus during spring or fall break. </a:t>
            </a:r>
            <a:endParaRPr lang="en-GB" sz="1600" dirty="0">
              <a:latin typeface="Calibri" panose="020F0502020204030204" pitchFamily="34" charset="0"/>
              <a:ea typeface="Calibri" panose="020F0502020204030204" pitchFamily="34" charset="0"/>
              <a:cs typeface="Arial" panose="020B0604020202020204" pitchFamily="34" charset="0"/>
            </a:endParaRPr>
          </a:p>
          <a:p>
            <a:pPr lvl="1"/>
            <a:r>
              <a:rPr lang="en-US" sz="1600" dirty="0">
                <a:solidFill>
                  <a:srgbClr val="FF3300"/>
                </a:solidFill>
                <a:latin typeface="Calibri" panose="020F0502020204030204" pitchFamily="34" charset="0"/>
                <a:cs typeface="Arial" panose="020B0604020202020204" pitchFamily="34" charset="0"/>
              </a:rPr>
              <a:t>Duration: </a:t>
            </a:r>
            <a:r>
              <a:rPr lang="en-US" sz="1600" dirty="0">
                <a:latin typeface="Calibri" panose="020F0502020204030204" pitchFamily="34" charset="0"/>
                <a:cs typeface="Arial" panose="020B0604020202020204" pitchFamily="34" charset="0"/>
              </a:rPr>
              <a:t>the duration of the program is one week during spring or fall break. </a:t>
            </a:r>
            <a:endParaRPr lang="en-GB" sz="1600" dirty="0">
              <a:latin typeface="Calibri" panose="020F0502020204030204" pitchFamily="34" charset="0"/>
              <a:cs typeface="Arial" panose="020B0604020202020204" pitchFamily="34" charset="0"/>
            </a:endParaRPr>
          </a:p>
          <a:p>
            <a:pPr lvl="1"/>
            <a:r>
              <a:rPr lang="en-US" sz="1600" dirty="0">
                <a:solidFill>
                  <a:srgbClr val="FF3300"/>
                </a:solidFill>
                <a:latin typeface="Calibri" panose="020F0502020204030204" pitchFamily="34" charset="0"/>
                <a:cs typeface="Arial" panose="020B0604020202020204" pitchFamily="34" charset="0"/>
              </a:rPr>
              <a:t>Costs:</a:t>
            </a:r>
            <a:endParaRPr lang="en-GB" sz="1600" dirty="0">
              <a:solidFill>
                <a:srgbClr val="FF3300"/>
              </a:solidFill>
              <a:latin typeface="Calibri" panose="020F0502020204030204" pitchFamily="34" charset="0"/>
              <a:cs typeface="Arial" panose="020B0604020202020204" pitchFamily="34" charset="0"/>
            </a:endParaRPr>
          </a:p>
          <a:p>
            <a:pPr lvl="2"/>
            <a:r>
              <a:rPr lang="en-US" sz="1600" dirty="0">
                <a:solidFill>
                  <a:srgbClr val="0070C0"/>
                </a:solidFill>
                <a:latin typeface="Calibri" panose="020F0502020204030204" pitchFamily="34" charset="0"/>
                <a:cs typeface="Arial" panose="020B0604020202020204" pitchFamily="34" charset="0"/>
              </a:rPr>
              <a:t>Students: </a:t>
            </a:r>
            <a:r>
              <a:rPr lang="en-US" sz="1600" dirty="0">
                <a:latin typeface="Calibri" panose="020F0502020204030204" pitchFamily="34" charset="0"/>
                <a:cs typeface="Arial" panose="020B0604020202020204" pitchFamily="34" charset="0"/>
              </a:rPr>
              <a:t>program fee (hotel, transportation, and airfare).</a:t>
            </a:r>
            <a:endParaRPr lang="en-GB" sz="1600" dirty="0">
              <a:latin typeface="Calibri" panose="020F0502020204030204" pitchFamily="34" charset="0"/>
              <a:cs typeface="Arial" panose="020B0604020202020204" pitchFamily="34" charset="0"/>
            </a:endParaRPr>
          </a:p>
          <a:p>
            <a:pPr lvl="2"/>
            <a:r>
              <a:rPr lang="en-US" sz="1600" dirty="0">
                <a:solidFill>
                  <a:srgbClr val="0070C0"/>
                </a:solidFill>
                <a:latin typeface="Calibri" panose="020F0502020204030204" pitchFamily="34" charset="0"/>
                <a:cs typeface="Arial" panose="020B0604020202020204" pitchFamily="34" charset="0"/>
              </a:rPr>
              <a:t>Faculty: </a:t>
            </a:r>
            <a:r>
              <a:rPr lang="en-US" sz="1600" dirty="0">
                <a:latin typeface="Calibri" panose="020F0502020204030204" pitchFamily="34" charset="0"/>
                <a:cs typeface="Arial" panose="020B0604020202020204" pitchFamily="34" charset="0"/>
              </a:rPr>
              <a:t>none.</a:t>
            </a:r>
            <a:endParaRPr lang="en-GB" sz="1600" dirty="0">
              <a:latin typeface="Calibri" panose="020F0502020204030204" pitchFamily="34" charset="0"/>
              <a:cs typeface="Arial" panose="020B0604020202020204" pitchFamily="34" charset="0"/>
            </a:endParaRPr>
          </a:p>
          <a:p>
            <a:pPr lvl="2"/>
            <a:r>
              <a:rPr lang="en-US" sz="1600" dirty="0">
                <a:solidFill>
                  <a:srgbClr val="0070C0"/>
                </a:solidFill>
                <a:latin typeface="Calibri" panose="020F0502020204030204" pitchFamily="34" charset="0"/>
                <a:cs typeface="Arial" panose="020B0604020202020204" pitchFamily="34" charset="0"/>
              </a:rPr>
              <a:t>TAMUQ:</a:t>
            </a:r>
            <a:r>
              <a:rPr lang="en-US" sz="1600" dirty="0">
                <a:latin typeface="Calibri" panose="020F0502020204030204" pitchFamily="34" charset="0"/>
                <a:cs typeface="Arial" panose="020B0604020202020204" pitchFamily="34" charset="0"/>
              </a:rPr>
              <a:t> subsidy of airfare for students (who have not traveled on a study abroad, SLEP, ASLE, or TSRE program.)</a:t>
            </a:r>
            <a:endParaRPr lang="en-GB" sz="1600" dirty="0">
              <a:latin typeface="Calibri" panose="020F0502020204030204" pitchFamily="34" charset="0"/>
              <a:cs typeface="Arial" panose="020B0604020202020204" pitchFamily="34" charset="0"/>
            </a:endParaRPr>
          </a:p>
          <a:p>
            <a:pPr lvl="1">
              <a:lnSpc>
                <a:spcPct val="107000"/>
              </a:lnSpc>
            </a:pPr>
            <a:r>
              <a:rPr lang="en-US" sz="1600" dirty="0">
                <a:solidFill>
                  <a:srgbClr val="FF3300"/>
                </a:solidFill>
                <a:latin typeface="Calibri" panose="020F0502020204030204" pitchFamily="34" charset="0"/>
                <a:cs typeface="Arial" panose="020B0604020202020204" pitchFamily="34" charset="0"/>
              </a:rPr>
              <a:t>Review and Approval Process:</a:t>
            </a:r>
            <a:endParaRPr lang="en-GB" sz="1600" dirty="0">
              <a:solidFill>
                <a:srgbClr val="FF3300"/>
              </a:solidFill>
              <a:latin typeface="Calibri" panose="020F0502020204030204" pitchFamily="34" charset="0"/>
              <a:cs typeface="Arial" panose="020B0604020202020204" pitchFamily="34" charset="0"/>
            </a:endParaRPr>
          </a:p>
          <a:p>
            <a:pPr lvl="2">
              <a:lnSpc>
                <a:spcPct val="107000"/>
              </a:lnSpc>
            </a:pPr>
            <a:r>
              <a:rPr lang="en-US" sz="1600" dirty="0">
                <a:latin typeface="Calibri" panose="020F0502020204030204" pitchFamily="34" charset="0"/>
                <a:cs typeface="Arial" panose="020B0604020202020204" pitchFamily="34" charset="0"/>
              </a:rPr>
              <a:t>Program Chairs send proposal announcement to TAMUQ faculty:</a:t>
            </a:r>
            <a:endParaRPr lang="en-GB" sz="1600" dirty="0">
              <a:latin typeface="Calibri" panose="020F0502020204030204" pitchFamily="34" charset="0"/>
              <a:cs typeface="Arial" panose="020B0604020202020204" pitchFamily="34" charset="0"/>
            </a:endParaRPr>
          </a:p>
          <a:p>
            <a:pPr lvl="3">
              <a:lnSpc>
                <a:spcPct val="107000"/>
              </a:lnSpc>
            </a:pPr>
            <a:r>
              <a:rPr lang="en-US" sz="1600" dirty="0">
                <a:solidFill>
                  <a:srgbClr val="0070C0"/>
                </a:solidFill>
                <a:latin typeface="Calibri" panose="020F0502020204030204" pitchFamily="34" charset="0"/>
                <a:cs typeface="Arial" panose="020B0604020202020204" pitchFamily="34" charset="0"/>
              </a:rPr>
              <a:t>Deadline: August 1 (fall break) or January 1 (spring break)</a:t>
            </a:r>
            <a:endParaRPr lang="en-GB" sz="1600" dirty="0">
              <a:solidFill>
                <a:srgbClr val="0070C0"/>
              </a:solidFill>
              <a:latin typeface="Calibri" panose="020F0502020204030204" pitchFamily="34" charset="0"/>
              <a:cs typeface="Arial" panose="020B0604020202020204" pitchFamily="34" charset="0"/>
            </a:endParaRPr>
          </a:p>
          <a:p>
            <a:pPr lvl="2">
              <a:lnSpc>
                <a:spcPct val="107000"/>
              </a:lnSpc>
            </a:pPr>
            <a:r>
              <a:rPr lang="en-US" sz="1600" dirty="0">
                <a:latin typeface="Calibri" panose="020F0502020204030204" pitchFamily="34" charset="0"/>
                <a:cs typeface="Arial" panose="020B0604020202020204" pitchFamily="34" charset="0"/>
              </a:rPr>
              <a:t>Faculty announces opportunity to students in their courses:</a:t>
            </a:r>
            <a:endParaRPr lang="en-GB" sz="1600" dirty="0">
              <a:latin typeface="Calibri" panose="020F0502020204030204" pitchFamily="34" charset="0"/>
              <a:cs typeface="Arial" panose="020B0604020202020204" pitchFamily="34" charset="0"/>
            </a:endParaRPr>
          </a:p>
          <a:p>
            <a:pPr lvl="3">
              <a:lnSpc>
                <a:spcPct val="107000"/>
              </a:lnSpc>
            </a:pPr>
            <a:r>
              <a:rPr lang="en-US" sz="1600" dirty="0">
                <a:solidFill>
                  <a:srgbClr val="0070C0"/>
                </a:solidFill>
                <a:latin typeface="Calibri" panose="020F0502020204030204" pitchFamily="34" charset="0"/>
                <a:cs typeface="Arial" panose="020B0604020202020204" pitchFamily="34" charset="0"/>
              </a:rPr>
              <a:t>Deadline: First week of classes (fall and spring break)</a:t>
            </a:r>
            <a:endParaRPr lang="en-GB" sz="1600" dirty="0">
              <a:solidFill>
                <a:srgbClr val="0070C0"/>
              </a:solidFill>
              <a:latin typeface="Calibri" panose="020F0502020204030204" pitchFamily="34" charset="0"/>
              <a:cs typeface="Arial" panose="020B0604020202020204" pitchFamily="34" charset="0"/>
            </a:endParaRPr>
          </a:p>
          <a:p>
            <a:pPr lvl="2">
              <a:lnSpc>
                <a:spcPct val="107000"/>
              </a:lnSpc>
            </a:pPr>
            <a:r>
              <a:rPr lang="en-US" sz="1600" dirty="0">
                <a:latin typeface="Calibri" panose="020F0502020204030204" pitchFamily="34" charset="0"/>
                <a:cs typeface="Arial" panose="020B0604020202020204" pitchFamily="34" charset="0"/>
              </a:rPr>
              <a:t>Faculty provides roster to DSA:</a:t>
            </a:r>
          </a:p>
          <a:p>
            <a:pPr lvl="3">
              <a:lnSpc>
                <a:spcPct val="107000"/>
              </a:lnSpc>
            </a:pPr>
            <a:r>
              <a:rPr lang="en-US" sz="1600" dirty="0">
                <a:solidFill>
                  <a:srgbClr val="0070C0"/>
                </a:solidFill>
                <a:latin typeface="Calibri" panose="020F0502020204030204" pitchFamily="34" charset="0"/>
                <a:cs typeface="Arial" panose="020B0604020202020204" pitchFamily="34" charset="0"/>
              </a:rPr>
              <a:t>Deadline: September 15 (fall break) and February 1 (spring break)</a:t>
            </a:r>
          </a:p>
          <a:p>
            <a:pPr lvl="2">
              <a:lnSpc>
                <a:spcPct val="107000"/>
              </a:lnSpc>
            </a:pPr>
            <a:r>
              <a:rPr lang="en-US" sz="1600" dirty="0">
                <a:latin typeface="Calibri" panose="020F0502020204030204" pitchFamily="34" charset="0"/>
                <a:cs typeface="Arial" panose="020B0604020202020204" pitchFamily="34" charset="0"/>
              </a:rPr>
              <a:t>Academic Department submits and coordinates travel</a:t>
            </a:r>
            <a:endParaRPr lang="en-GB" sz="1600" dirty="0">
              <a:latin typeface="Calibri" panose="020F0502020204030204" pitchFamily="34" charset="0"/>
              <a:cs typeface="Arial" panose="020B0604020202020204" pitchFamily="34" charset="0"/>
            </a:endParaRPr>
          </a:p>
        </p:txBody>
      </p:sp>
      <p:sp>
        <p:nvSpPr>
          <p:cNvPr id="7" name="Content Placeholder 2"/>
          <p:cNvSpPr txBox="1">
            <a:spLocks/>
          </p:cNvSpPr>
          <p:nvPr/>
        </p:nvSpPr>
        <p:spPr bwMode="auto">
          <a:xfrm>
            <a:off x="496439" y="253630"/>
            <a:ext cx="6777466" cy="546555"/>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Autofit/>
          </a:bodyPr>
          <a:lstStyle>
            <a:lvl1pPr marL="342891" indent="-342891"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32" indent="-285744"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2971" indent="-228594"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160"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349"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537"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1200"/>
              </a:spcBef>
              <a:spcAft>
                <a:spcPts val="600"/>
              </a:spcAft>
              <a:buNone/>
            </a:pPr>
            <a:r>
              <a:rPr lang="en-US" sz="2800" b="1" dirty="0">
                <a:solidFill>
                  <a:srgbClr val="FF0000"/>
                </a:solidFill>
                <a:latin typeface="Arial" panose="020B0604020202020204" pitchFamily="34" charset="0"/>
                <a:cs typeface="Arial" panose="020B0604020202020204" pitchFamily="34" charset="0"/>
              </a:rPr>
              <a:t>What programs will we offer to achieve these goals? (cont.)</a:t>
            </a:r>
            <a:endParaRPr lang="en-US" sz="2000" b="1" dirty="0">
              <a:solidFill>
                <a:srgbClr val="0070C0"/>
              </a:solidFill>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pPr>
              <a:defRPr/>
            </a:pPr>
            <a:fld id="{B3279FF3-F784-44F8-B224-A3424BE95A29}" type="slidenum">
              <a:rPr lang="en-US" smtClean="0">
                <a:solidFill>
                  <a:prstClr val="black">
                    <a:tint val="75000"/>
                  </a:prstClr>
                </a:solidFill>
              </a:rPr>
              <a:pPr>
                <a:defRPr/>
              </a:pPr>
              <a:t>14</a:t>
            </a:fld>
            <a:endParaRPr lang="en-US" dirty="0">
              <a:solidFill>
                <a:prstClr val="black">
                  <a:tint val="75000"/>
                </a:prstClr>
              </a:solidFill>
            </a:endParaRPr>
          </a:p>
        </p:txBody>
      </p:sp>
    </p:spTree>
    <p:extLst>
      <p:ext uri="{BB962C8B-B14F-4D97-AF65-F5344CB8AC3E}">
        <p14:creationId xmlns:p14="http://schemas.microsoft.com/office/powerpoint/2010/main" val="3872184655"/>
      </p:ext>
    </p:extLst>
  </p:cSld>
  <p:clrMapOvr>
    <a:masterClrMapping/>
  </p:clrMapOvr>
  <p:transition>
    <p:fade thruBlk="1"/>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823" y="1099506"/>
            <a:ext cx="8585887" cy="3364212"/>
          </a:xfrm>
        </p:spPr>
        <p:txBody>
          <a:bodyPr>
            <a:noAutofit/>
          </a:bodyPr>
          <a:lstStyle/>
          <a:p>
            <a:r>
              <a:rPr lang="en-US" sz="2000" dirty="0">
                <a:solidFill>
                  <a:srgbClr val="0070C0"/>
                </a:solidFill>
                <a:latin typeface="Arial" panose="020B0604020202020204" pitchFamily="34" charset="0"/>
                <a:cs typeface="Arial" panose="020B0604020202020204" pitchFamily="34" charset="0"/>
              </a:rPr>
              <a:t>Texas Summer Research Experience (TSRE) Program:</a:t>
            </a:r>
            <a:endParaRPr lang="en-GB" sz="2000" dirty="0">
              <a:solidFill>
                <a:srgbClr val="0070C0"/>
              </a:solidFill>
              <a:latin typeface="Arial" panose="020B0604020202020204" pitchFamily="34" charset="0"/>
              <a:cs typeface="Arial" panose="020B0604020202020204" pitchFamily="34" charset="0"/>
            </a:endParaRPr>
          </a:p>
          <a:p>
            <a:pPr lvl="1"/>
            <a:r>
              <a:rPr lang="en-US" sz="1600" u="sng" dirty="0">
                <a:solidFill>
                  <a:srgbClr val="0070C0"/>
                </a:solidFill>
                <a:effectLst/>
                <a:latin typeface="Calibri" panose="020F0502020204030204" pitchFamily="34" charset="0"/>
                <a:ea typeface="Calibri" panose="020F0502020204030204" pitchFamily="34" charset="0"/>
                <a:cs typeface="Arial" panose="020B0604020202020204" pitchFamily="34" charset="0"/>
              </a:rPr>
              <a:t>Qatar to Texas:</a:t>
            </a:r>
          </a:p>
          <a:p>
            <a:pPr lvl="2"/>
            <a:r>
              <a:rPr lang="en-US" sz="1600" dirty="0">
                <a:solidFill>
                  <a:srgbClr val="FF0000"/>
                </a:solidFill>
                <a:latin typeface="Calibri" panose="020F0502020204030204" pitchFamily="34" charset="0"/>
                <a:cs typeface="Arial" panose="020B0604020202020204" pitchFamily="34" charset="0"/>
              </a:rPr>
              <a:t>Objective: </a:t>
            </a:r>
            <a:r>
              <a:rPr lang="en-US" sz="1600" dirty="0">
                <a:latin typeface="Calibri" panose="020F0502020204030204" pitchFamily="34" charset="0"/>
                <a:cs typeface="Arial" panose="020B0604020202020204" pitchFamily="34" charset="0"/>
              </a:rPr>
              <a:t>encourage TAMUQ students participate in the TSRE program at main campus. </a:t>
            </a:r>
            <a:endParaRPr lang="en-GB" sz="1600" dirty="0">
              <a:latin typeface="Calibri" panose="020F0502020204030204" pitchFamily="34" charset="0"/>
              <a:cs typeface="Arial" panose="020B0604020202020204" pitchFamily="34" charset="0"/>
            </a:endParaRPr>
          </a:p>
          <a:p>
            <a:pPr lvl="2"/>
            <a:r>
              <a:rPr lang="en-US" sz="1600" dirty="0">
                <a:solidFill>
                  <a:srgbClr val="FF3300"/>
                </a:solidFill>
                <a:latin typeface="Calibri" panose="020F0502020204030204" pitchFamily="34" charset="0"/>
                <a:cs typeface="Arial" panose="020B0604020202020204" pitchFamily="34" charset="0"/>
              </a:rPr>
              <a:t>Duration: </a:t>
            </a:r>
            <a:r>
              <a:rPr lang="en-US" sz="1600" dirty="0">
                <a:latin typeface="Calibri" panose="020F0502020204030204" pitchFamily="34" charset="0"/>
                <a:cs typeface="Arial" panose="020B0604020202020204" pitchFamily="34" charset="0"/>
              </a:rPr>
              <a:t>8-10 weeks during summer.</a:t>
            </a:r>
            <a:endParaRPr lang="en-GB" sz="1600" dirty="0">
              <a:latin typeface="Calibri" panose="020F0502020204030204" pitchFamily="34" charset="0"/>
              <a:cs typeface="Arial" panose="020B0604020202020204" pitchFamily="34" charset="0"/>
            </a:endParaRPr>
          </a:p>
          <a:p>
            <a:pPr lvl="2"/>
            <a:r>
              <a:rPr lang="en-US" sz="1600" dirty="0">
                <a:solidFill>
                  <a:srgbClr val="FF3300"/>
                </a:solidFill>
                <a:latin typeface="Calibri" panose="020F0502020204030204" pitchFamily="34" charset="0"/>
                <a:cs typeface="Arial" panose="020B0604020202020204" pitchFamily="34" charset="0"/>
              </a:rPr>
              <a:t>Student Eligibility:</a:t>
            </a:r>
            <a:r>
              <a:rPr lang="en-US" sz="1600" dirty="0">
                <a:solidFill>
                  <a:srgbClr val="0070C0"/>
                </a:solidFill>
                <a:latin typeface="Calibri" panose="020F0502020204030204" pitchFamily="34" charset="0"/>
                <a:cs typeface="Arial" panose="020B0604020202020204" pitchFamily="34" charset="0"/>
              </a:rPr>
              <a:t> </a:t>
            </a:r>
            <a:r>
              <a:rPr lang="en-US" sz="1600" dirty="0">
                <a:latin typeface="Calibri" panose="020F0502020204030204" pitchFamily="34" charset="0"/>
                <a:cs typeface="Arial" panose="020B0604020202020204" pitchFamily="34" charset="0"/>
              </a:rPr>
              <a:t>students who completed at least one year at TAMUQ with good standing and minimum GPA of 2.5 are eligible to enroll in this program.</a:t>
            </a:r>
            <a:endParaRPr lang="en-GB" sz="1600" dirty="0">
              <a:latin typeface="Calibri" panose="020F0502020204030204" pitchFamily="34" charset="0"/>
              <a:cs typeface="Arial" panose="020B0604020202020204" pitchFamily="34" charset="0"/>
            </a:endParaRPr>
          </a:p>
          <a:p>
            <a:pPr lvl="2"/>
            <a:r>
              <a:rPr lang="en-US" sz="1600" dirty="0">
                <a:solidFill>
                  <a:srgbClr val="FF3300"/>
                </a:solidFill>
                <a:latin typeface="Calibri" panose="020F0502020204030204" pitchFamily="34" charset="0"/>
                <a:cs typeface="Arial" panose="020B0604020202020204" pitchFamily="34" charset="0"/>
              </a:rPr>
              <a:t>Costs:</a:t>
            </a:r>
            <a:endParaRPr lang="en-GB" sz="1600" dirty="0">
              <a:solidFill>
                <a:srgbClr val="FF3300"/>
              </a:solidFill>
              <a:latin typeface="Calibri" panose="020F0502020204030204" pitchFamily="34" charset="0"/>
              <a:cs typeface="Arial" panose="020B0604020202020204" pitchFamily="34" charset="0"/>
            </a:endParaRPr>
          </a:p>
          <a:p>
            <a:pPr lvl="3"/>
            <a:r>
              <a:rPr lang="en-US" sz="1600" dirty="0">
                <a:solidFill>
                  <a:srgbClr val="0070C0"/>
                </a:solidFill>
                <a:latin typeface="Calibri" panose="020F0502020204030204" pitchFamily="34" charset="0"/>
                <a:cs typeface="Arial" panose="020B0604020202020204" pitchFamily="34" charset="0"/>
              </a:rPr>
              <a:t>Students: </a:t>
            </a:r>
            <a:r>
              <a:rPr lang="en-US" sz="1600" dirty="0">
                <a:latin typeface="Calibri" panose="020F0502020204030204" pitchFamily="34" charset="0"/>
                <a:cs typeface="Arial" panose="020B0604020202020204" pitchFamily="34" charset="0"/>
              </a:rPr>
              <a:t>visa and reciprocity fees.</a:t>
            </a:r>
            <a:endParaRPr lang="en-GB" sz="1600" dirty="0">
              <a:latin typeface="Calibri" panose="020F0502020204030204" pitchFamily="34" charset="0"/>
              <a:cs typeface="Arial" panose="020B0604020202020204" pitchFamily="34" charset="0"/>
            </a:endParaRPr>
          </a:p>
          <a:p>
            <a:pPr lvl="3"/>
            <a:r>
              <a:rPr lang="en-US" sz="1600" dirty="0">
                <a:solidFill>
                  <a:srgbClr val="0070C0"/>
                </a:solidFill>
                <a:latin typeface="Calibri" panose="020F0502020204030204" pitchFamily="34" charset="0"/>
                <a:cs typeface="Arial" panose="020B0604020202020204" pitchFamily="34" charset="0"/>
              </a:rPr>
              <a:t>TAMUQ:</a:t>
            </a:r>
            <a:r>
              <a:rPr lang="en-US" sz="1600" dirty="0">
                <a:solidFill>
                  <a:srgbClr val="FF3300"/>
                </a:solidFill>
                <a:latin typeface="Calibri" panose="020F0502020204030204" pitchFamily="34" charset="0"/>
                <a:cs typeface="Arial" panose="020B0604020202020204" pitchFamily="34" charset="0"/>
              </a:rPr>
              <a:t> </a:t>
            </a:r>
            <a:r>
              <a:rPr lang="en-US" sz="1600" dirty="0">
                <a:latin typeface="Calibri" panose="020F0502020204030204" pitchFamily="34" charset="0"/>
                <a:cs typeface="Arial" panose="020B0604020202020204" pitchFamily="34" charset="0"/>
              </a:rPr>
              <a:t>subsidy of airfare, housing, utilities, health insurance, and Immigration Services for Faculty and Scholars (ISFS) fee for all matched students.</a:t>
            </a:r>
            <a:endParaRPr lang="en-GB" sz="1600" dirty="0">
              <a:latin typeface="Calibri" panose="020F0502020204030204" pitchFamily="34" charset="0"/>
              <a:cs typeface="Arial" panose="020B0604020202020204" pitchFamily="34" charset="0"/>
            </a:endParaRPr>
          </a:p>
          <a:p>
            <a:pPr lvl="2"/>
            <a:r>
              <a:rPr lang="en-US" sz="1600" dirty="0">
                <a:solidFill>
                  <a:srgbClr val="FF3300"/>
                </a:solidFill>
                <a:latin typeface="Calibri" panose="020F0502020204030204" pitchFamily="34" charset="0"/>
                <a:cs typeface="Arial" panose="020B0604020202020204" pitchFamily="34" charset="0"/>
              </a:rPr>
              <a:t>Review and Approval Process:</a:t>
            </a:r>
            <a:endParaRPr lang="en-GB" sz="1600" dirty="0">
              <a:solidFill>
                <a:srgbClr val="FF3300"/>
              </a:solidFill>
              <a:latin typeface="Calibri" panose="020F0502020204030204" pitchFamily="34" charset="0"/>
              <a:cs typeface="Arial" panose="020B0604020202020204" pitchFamily="34" charset="0"/>
            </a:endParaRPr>
          </a:p>
          <a:p>
            <a:pPr lvl="3"/>
            <a:r>
              <a:rPr lang="en-US" sz="1400" dirty="0">
                <a:latin typeface="Calibri" panose="020F0502020204030204" pitchFamily="34" charset="0"/>
                <a:cs typeface="Arial" panose="020B0604020202020204" pitchFamily="34" charset="0"/>
              </a:rPr>
              <a:t>DSA sends announcement to TAMUQ students about program.</a:t>
            </a:r>
            <a:endParaRPr lang="en-GB" sz="1400" dirty="0">
              <a:latin typeface="Calibri" panose="020F0502020204030204" pitchFamily="34" charset="0"/>
              <a:cs typeface="Arial" panose="020B0604020202020204" pitchFamily="34" charset="0"/>
            </a:endParaRPr>
          </a:p>
          <a:p>
            <a:pPr lvl="4"/>
            <a:r>
              <a:rPr lang="en-US" sz="1400" dirty="0">
                <a:solidFill>
                  <a:srgbClr val="0070C0"/>
                </a:solidFill>
                <a:latin typeface="Calibri" panose="020F0502020204030204" pitchFamily="34" charset="0"/>
                <a:cs typeface="Arial" panose="020B0604020202020204" pitchFamily="34" charset="0"/>
              </a:rPr>
              <a:t>Student Application Deadline: October 15</a:t>
            </a:r>
            <a:endParaRPr lang="en-GB" sz="1400" dirty="0">
              <a:solidFill>
                <a:srgbClr val="0070C0"/>
              </a:solidFill>
              <a:latin typeface="Calibri" panose="020F0502020204030204" pitchFamily="34" charset="0"/>
              <a:cs typeface="Arial" panose="020B0604020202020204" pitchFamily="34" charset="0"/>
            </a:endParaRPr>
          </a:p>
          <a:p>
            <a:pPr lvl="3"/>
            <a:r>
              <a:rPr lang="en-US" sz="1400" dirty="0">
                <a:latin typeface="Calibri" panose="020F0502020204030204" pitchFamily="34" charset="0"/>
                <a:cs typeface="Arial" panose="020B0604020202020204" pitchFamily="34" charset="0"/>
              </a:rPr>
              <a:t>DSA confirms eligibility and students submit required documents.</a:t>
            </a:r>
            <a:endParaRPr lang="en-GB" sz="1400" dirty="0">
              <a:latin typeface="Calibri" panose="020F0502020204030204" pitchFamily="34" charset="0"/>
              <a:cs typeface="Arial" panose="020B0604020202020204" pitchFamily="34" charset="0"/>
            </a:endParaRPr>
          </a:p>
          <a:p>
            <a:pPr lvl="4"/>
            <a:r>
              <a:rPr lang="en-US" sz="1400" dirty="0">
                <a:solidFill>
                  <a:srgbClr val="0070C0"/>
                </a:solidFill>
                <a:latin typeface="Calibri" panose="020F0502020204030204" pitchFamily="34" charset="0"/>
                <a:cs typeface="Arial" panose="020B0604020202020204" pitchFamily="34" charset="0"/>
              </a:rPr>
              <a:t>Student Withdrawal Deadline/Student Information Shared with PCs: October 31</a:t>
            </a:r>
            <a:endParaRPr lang="en-GB" sz="1400" dirty="0">
              <a:solidFill>
                <a:srgbClr val="0070C0"/>
              </a:solidFill>
              <a:latin typeface="Calibri" panose="020F0502020204030204" pitchFamily="34" charset="0"/>
              <a:cs typeface="Arial" panose="020B0604020202020204" pitchFamily="34" charset="0"/>
            </a:endParaRPr>
          </a:p>
          <a:p>
            <a:pPr lvl="3"/>
            <a:r>
              <a:rPr lang="en-US" sz="1400" dirty="0">
                <a:latin typeface="Calibri" panose="020F0502020204030204" pitchFamily="34" charset="0"/>
                <a:cs typeface="Arial" panose="020B0604020202020204" pitchFamily="34" charset="0"/>
              </a:rPr>
              <a:t>PCs for matching students and faculty.</a:t>
            </a:r>
            <a:endParaRPr lang="en-GB" sz="1400" dirty="0">
              <a:latin typeface="Calibri" panose="020F0502020204030204" pitchFamily="34" charset="0"/>
              <a:cs typeface="Arial" panose="020B0604020202020204" pitchFamily="34" charset="0"/>
            </a:endParaRPr>
          </a:p>
          <a:p>
            <a:pPr lvl="4"/>
            <a:r>
              <a:rPr lang="en-US" sz="1400" dirty="0">
                <a:solidFill>
                  <a:srgbClr val="0070C0"/>
                </a:solidFill>
                <a:latin typeface="Calibri" panose="020F0502020204030204" pitchFamily="34" charset="0"/>
                <a:cs typeface="Arial" panose="020B0604020202020204" pitchFamily="34" charset="0"/>
              </a:rPr>
              <a:t>Deadline: December 5</a:t>
            </a:r>
            <a:endParaRPr lang="en-GB" sz="1400" dirty="0">
              <a:solidFill>
                <a:srgbClr val="0070C0"/>
              </a:solidFill>
              <a:latin typeface="Calibri" panose="020F0502020204030204" pitchFamily="34" charset="0"/>
              <a:cs typeface="Arial" panose="020B0604020202020204" pitchFamily="34" charset="0"/>
            </a:endParaRPr>
          </a:p>
          <a:p>
            <a:pPr lvl="3"/>
            <a:r>
              <a:rPr lang="en-US" sz="1400" dirty="0">
                <a:latin typeface="Calibri" panose="020F0502020204030204" pitchFamily="34" charset="0"/>
                <a:cs typeface="Arial" panose="020B0604020202020204" pitchFamily="34" charset="0"/>
              </a:rPr>
              <a:t>DSA and QSEO work with students for remainder of process.</a:t>
            </a:r>
            <a:endParaRPr lang="en-GB" sz="1400" dirty="0">
              <a:latin typeface="Calibri" panose="020F0502020204030204" pitchFamily="34" charset="0"/>
              <a:cs typeface="Arial" panose="020B0604020202020204" pitchFamily="34" charset="0"/>
            </a:endParaRPr>
          </a:p>
          <a:p>
            <a:pPr lvl="2"/>
            <a:endParaRPr lang="en-US" sz="1200" dirty="0">
              <a:solidFill>
                <a:srgbClr val="FF330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Content Placeholder 2"/>
          <p:cNvSpPr txBox="1">
            <a:spLocks/>
          </p:cNvSpPr>
          <p:nvPr/>
        </p:nvSpPr>
        <p:spPr bwMode="auto">
          <a:xfrm>
            <a:off x="496439" y="165142"/>
            <a:ext cx="6777466" cy="546555"/>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Autofit/>
          </a:bodyPr>
          <a:lstStyle>
            <a:lvl1pPr marL="342891" indent="-342891"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32" indent="-285744"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2971" indent="-228594"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160"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349"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537"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1200"/>
              </a:spcBef>
              <a:spcAft>
                <a:spcPts val="600"/>
              </a:spcAft>
              <a:buNone/>
            </a:pPr>
            <a:r>
              <a:rPr lang="en-US" sz="2800" b="1" dirty="0">
                <a:solidFill>
                  <a:srgbClr val="FF0000"/>
                </a:solidFill>
                <a:latin typeface="Arial" panose="020B0604020202020204" pitchFamily="34" charset="0"/>
                <a:cs typeface="Arial" panose="020B0604020202020204" pitchFamily="34" charset="0"/>
              </a:rPr>
              <a:t>What programs will we offer to achieve these goals? (cont.)</a:t>
            </a:r>
            <a:endParaRPr lang="en-US" sz="2000" b="1" dirty="0">
              <a:solidFill>
                <a:srgbClr val="0070C0"/>
              </a:solidFill>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pPr>
              <a:defRPr/>
            </a:pPr>
            <a:fld id="{B3279FF3-F784-44F8-B224-A3424BE95A29}" type="slidenum">
              <a:rPr lang="en-US" smtClean="0">
                <a:solidFill>
                  <a:prstClr val="black">
                    <a:tint val="75000"/>
                  </a:prstClr>
                </a:solidFill>
              </a:rPr>
              <a:pPr>
                <a:defRPr/>
              </a:pPr>
              <a:t>15</a:t>
            </a:fld>
            <a:endParaRPr lang="en-US" dirty="0">
              <a:solidFill>
                <a:prstClr val="black">
                  <a:tint val="75000"/>
                </a:prstClr>
              </a:solidFill>
            </a:endParaRPr>
          </a:p>
        </p:txBody>
      </p:sp>
    </p:spTree>
    <p:extLst>
      <p:ext uri="{BB962C8B-B14F-4D97-AF65-F5344CB8AC3E}">
        <p14:creationId xmlns:p14="http://schemas.microsoft.com/office/powerpoint/2010/main" val="2873548322"/>
      </p:ext>
    </p:extLst>
  </p:cSld>
  <p:clrMapOvr>
    <a:masterClrMapping/>
  </p:clrMapOvr>
  <p:transition>
    <p:fade thruBlk="1"/>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8040" y="1372754"/>
            <a:ext cx="8585887" cy="3364212"/>
          </a:xfrm>
        </p:spPr>
        <p:txBody>
          <a:bodyPr>
            <a:noAutofit/>
          </a:bodyPr>
          <a:lstStyle/>
          <a:p>
            <a:r>
              <a:rPr lang="en-US" sz="2000" dirty="0">
                <a:solidFill>
                  <a:srgbClr val="0070C0"/>
                </a:solidFill>
                <a:latin typeface="Arial" panose="020B0604020202020204" pitchFamily="34" charset="0"/>
                <a:cs typeface="Arial" panose="020B0604020202020204" pitchFamily="34" charset="0"/>
              </a:rPr>
              <a:t>Qatar Summer Research Experience (QSRE)</a:t>
            </a:r>
            <a:endParaRPr lang="en-GB" sz="2000" dirty="0">
              <a:solidFill>
                <a:srgbClr val="0070C0"/>
              </a:solidFill>
              <a:latin typeface="Arial" panose="020B0604020202020204" pitchFamily="34" charset="0"/>
              <a:cs typeface="Arial" panose="020B0604020202020204" pitchFamily="34" charset="0"/>
            </a:endParaRPr>
          </a:p>
          <a:p>
            <a:pPr lvl="1"/>
            <a:r>
              <a:rPr lang="en-US" sz="1600" u="sng" dirty="0">
                <a:solidFill>
                  <a:srgbClr val="0070C0"/>
                </a:solidFill>
                <a:effectLst/>
                <a:latin typeface="Calibri" panose="020F0502020204030204" pitchFamily="34" charset="0"/>
                <a:ea typeface="Calibri" panose="020F0502020204030204" pitchFamily="34" charset="0"/>
                <a:cs typeface="Arial" panose="020B0604020202020204" pitchFamily="34" charset="0"/>
              </a:rPr>
              <a:t>Texas to Qatar:</a:t>
            </a:r>
          </a:p>
          <a:p>
            <a:pPr lvl="2"/>
            <a:r>
              <a:rPr lang="en-US" sz="1600" dirty="0">
                <a:solidFill>
                  <a:srgbClr val="FF0000"/>
                </a:solidFill>
                <a:latin typeface="Calibri" panose="020F0502020204030204" pitchFamily="34" charset="0"/>
                <a:cs typeface="Arial" panose="020B0604020202020204" pitchFamily="34" charset="0"/>
              </a:rPr>
              <a:t>Objective:</a:t>
            </a:r>
            <a:r>
              <a:rPr lang="en-US" sz="1600" dirty="0">
                <a:latin typeface="Calibri" panose="020F0502020204030204" pitchFamily="34" charset="0"/>
                <a:cs typeface="Arial" panose="020B0604020202020204" pitchFamily="34" charset="0"/>
              </a:rPr>
              <a:t> encourage TAMU-CS students participate in the QSRE program at TAMUQ </a:t>
            </a:r>
            <a:endParaRPr lang="en-GB" sz="1600" dirty="0">
              <a:latin typeface="Calibri" panose="020F0502020204030204" pitchFamily="34" charset="0"/>
              <a:cs typeface="Arial" panose="020B0604020202020204" pitchFamily="34" charset="0"/>
            </a:endParaRPr>
          </a:p>
          <a:p>
            <a:pPr lvl="2"/>
            <a:r>
              <a:rPr lang="en-US" sz="1600" dirty="0">
                <a:solidFill>
                  <a:srgbClr val="FF3300"/>
                </a:solidFill>
                <a:latin typeface="Calibri" panose="020F0502020204030204" pitchFamily="34" charset="0"/>
                <a:cs typeface="Arial" panose="020B0604020202020204" pitchFamily="34" charset="0"/>
              </a:rPr>
              <a:t>Duration: </a:t>
            </a:r>
            <a:r>
              <a:rPr lang="en-US" sz="1600" dirty="0">
                <a:latin typeface="Calibri" panose="020F0502020204030204" pitchFamily="34" charset="0"/>
                <a:cs typeface="Arial" panose="020B0604020202020204" pitchFamily="34" charset="0"/>
              </a:rPr>
              <a:t>8-10 weeks during summer.</a:t>
            </a:r>
            <a:endParaRPr lang="en-GB" sz="1600" dirty="0">
              <a:latin typeface="Calibri" panose="020F0502020204030204" pitchFamily="34" charset="0"/>
              <a:cs typeface="Arial" panose="020B0604020202020204" pitchFamily="34" charset="0"/>
            </a:endParaRPr>
          </a:p>
          <a:p>
            <a:pPr lvl="2"/>
            <a:r>
              <a:rPr lang="en-US" sz="1600" dirty="0">
                <a:solidFill>
                  <a:srgbClr val="FF3300"/>
                </a:solidFill>
                <a:latin typeface="Calibri" panose="020F0502020204030204" pitchFamily="34" charset="0"/>
                <a:cs typeface="Arial" panose="020B0604020202020204" pitchFamily="34" charset="0"/>
              </a:rPr>
              <a:t>Student Eligibility:</a:t>
            </a:r>
            <a:r>
              <a:rPr lang="en-US" sz="1600" dirty="0">
                <a:solidFill>
                  <a:srgbClr val="0070C0"/>
                </a:solidFill>
                <a:latin typeface="Calibri" panose="020F0502020204030204" pitchFamily="34" charset="0"/>
                <a:cs typeface="Arial" panose="020B0604020202020204" pitchFamily="34" charset="0"/>
              </a:rPr>
              <a:t> </a:t>
            </a:r>
            <a:r>
              <a:rPr lang="en-US" sz="1600" dirty="0">
                <a:latin typeface="Calibri" panose="020F0502020204030204" pitchFamily="34" charset="0"/>
                <a:cs typeface="Arial" panose="020B0604020202020204" pitchFamily="34" charset="0"/>
              </a:rPr>
              <a:t>determined by College of Engineering/Global Programs.</a:t>
            </a:r>
            <a:endParaRPr lang="en-GB" sz="1600" dirty="0">
              <a:latin typeface="Calibri" panose="020F0502020204030204" pitchFamily="34" charset="0"/>
              <a:cs typeface="Arial" panose="020B0604020202020204" pitchFamily="34" charset="0"/>
            </a:endParaRPr>
          </a:p>
          <a:p>
            <a:pPr lvl="2"/>
            <a:r>
              <a:rPr lang="en-US" sz="1600" dirty="0">
                <a:solidFill>
                  <a:srgbClr val="FF3300"/>
                </a:solidFill>
                <a:latin typeface="Calibri" panose="020F0502020204030204" pitchFamily="34" charset="0"/>
                <a:cs typeface="Arial" panose="020B0604020202020204" pitchFamily="34" charset="0"/>
              </a:rPr>
              <a:t>Costs:</a:t>
            </a:r>
            <a:endParaRPr lang="en-GB" sz="1600" dirty="0">
              <a:solidFill>
                <a:srgbClr val="FF3300"/>
              </a:solidFill>
              <a:latin typeface="Calibri" panose="020F0502020204030204" pitchFamily="34" charset="0"/>
              <a:cs typeface="Arial" panose="020B0604020202020204" pitchFamily="34" charset="0"/>
            </a:endParaRPr>
          </a:p>
          <a:p>
            <a:pPr lvl="3"/>
            <a:r>
              <a:rPr lang="en-US" sz="1600" dirty="0">
                <a:solidFill>
                  <a:srgbClr val="0070C0"/>
                </a:solidFill>
                <a:latin typeface="Calibri" panose="020F0502020204030204" pitchFamily="34" charset="0"/>
                <a:cs typeface="Arial" panose="020B0604020202020204" pitchFamily="34" charset="0"/>
              </a:rPr>
              <a:t>Students: </a:t>
            </a:r>
            <a:r>
              <a:rPr lang="en-US" sz="1600" dirty="0">
                <a:latin typeface="Calibri" panose="020F0502020204030204" pitchFamily="34" charset="0"/>
                <a:cs typeface="Arial" panose="020B0604020202020204" pitchFamily="34" charset="0"/>
              </a:rPr>
              <a:t>airfare, Global Program Fee ($500.00), and personal expenses.</a:t>
            </a:r>
            <a:endParaRPr lang="en-GB" sz="1600" dirty="0">
              <a:latin typeface="Calibri" panose="020F0502020204030204" pitchFamily="34" charset="0"/>
              <a:cs typeface="Arial" panose="020B0604020202020204" pitchFamily="34" charset="0"/>
            </a:endParaRPr>
          </a:p>
          <a:p>
            <a:pPr lvl="3"/>
            <a:r>
              <a:rPr lang="en-US" sz="1600" dirty="0">
                <a:solidFill>
                  <a:srgbClr val="0070C0"/>
                </a:solidFill>
                <a:latin typeface="Calibri" panose="020F0502020204030204" pitchFamily="34" charset="0"/>
                <a:cs typeface="Arial" panose="020B0604020202020204" pitchFamily="34" charset="0"/>
              </a:rPr>
              <a:t>TAMUQ:</a:t>
            </a:r>
            <a:r>
              <a:rPr lang="en-US" sz="1600" dirty="0">
                <a:solidFill>
                  <a:srgbClr val="FF3300"/>
                </a:solidFill>
                <a:latin typeface="Calibri" panose="020F0502020204030204" pitchFamily="34" charset="0"/>
                <a:cs typeface="Arial" panose="020B0604020202020204" pitchFamily="34" charset="0"/>
              </a:rPr>
              <a:t> </a:t>
            </a:r>
          </a:p>
          <a:p>
            <a:pPr lvl="4"/>
            <a:r>
              <a:rPr lang="en-US" sz="1600" dirty="0">
                <a:solidFill>
                  <a:srgbClr val="FF3300"/>
                </a:solidFill>
                <a:latin typeface="Calibri" panose="020F0502020204030204" pitchFamily="34" charset="0"/>
                <a:cs typeface="Arial" panose="020B0604020202020204" pitchFamily="34" charset="0"/>
              </a:rPr>
              <a:t>TAMU students: </a:t>
            </a:r>
            <a:r>
              <a:rPr lang="en-US" sz="1600" dirty="0">
                <a:latin typeface="Calibri" panose="020F0502020204030204" pitchFamily="34" charset="0"/>
                <a:cs typeface="Arial" panose="020B0604020202020204" pitchFamily="34" charset="0"/>
              </a:rPr>
              <a:t>subsidy of housing for all matched students</a:t>
            </a:r>
          </a:p>
          <a:p>
            <a:pPr lvl="4"/>
            <a:r>
              <a:rPr lang="en-US" sz="1600" dirty="0">
                <a:solidFill>
                  <a:srgbClr val="FF3300"/>
                </a:solidFill>
                <a:latin typeface="Calibri" panose="020F0502020204030204" pitchFamily="34" charset="0"/>
                <a:cs typeface="Arial" panose="020B0604020202020204" pitchFamily="34" charset="0"/>
              </a:rPr>
              <a:t>TAMUQ faculty: </a:t>
            </a:r>
            <a:r>
              <a:rPr lang="en-US" sz="1600" dirty="0">
                <a:latin typeface="Calibri" panose="020F0502020204030204" pitchFamily="34" charset="0"/>
                <a:cs typeface="Arial" panose="020B0604020202020204" pitchFamily="34" charset="0"/>
              </a:rPr>
              <a:t>$1,000 for TAMUQ faculty FRA for each student hosted from main campus.</a:t>
            </a:r>
          </a:p>
          <a:p>
            <a:pPr lvl="2"/>
            <a:r>
              <a:rPr lang="en-US" sz="2000" dirty="0">
                <a:solidFill>
                  <a:srgbClr val="FF3300"/>
                </a:solidFill>
                <a:latin typeface="Calibri" panose="020F0502020204030204" pitchFamily="34" charset="0"/>
                <a:cs typeface="Arial" panose="020B0604020202020204" pitchFamily="34" charset="0"/>
              </a:rPr>
              <a:t>Review and Approval Process:</a:t>
            </a:r>
            <a:endParaRPr lang="en-GB" sz="2000" dirty="0">
              <a:solidFill>
                <a:srgbClr val="FF3300"/>
              </a:solidFill>
              <a:latin typeface="Calibri" panose="020F0502020204030204" pitchFamily="34" charset="0"/>
              <a:cs typeface="Arial" panose="020B0604020202020204" pitchFamily="34" charset="0"/>
            </a:endParaRPr>
          </a:p>
          <a:p>
            <a:pPr lvl="3"/>
            <a:r>
              <a:rPr lang="en-US" sz="1400" dirty="0">
                <a:latin typeface="Calibri" panose="020F0502020204030204" pitchFamily="34" charset="0"/>
                <a:cs typeface="Arial" panose="020B0604020202020204" pitchFamily="34" charset="0"/>
              </a:rPr>
              <a:t>Faculty submits online request for Faculty Request for Summer Research Intern to DSA </a:t>
            </a:r>
          </a:p>
          <a:p>
            <a:pPr lvl="3"/>
            <a:r>
              <a:rPr lang="en-US" sz="1400" dirty="0">
                <a:solidFill>
                  <a:srgbClr val="0070C0"/>
                </a:solidFill>
                <a:latin typeface="Calibri" panose="020F0502020204030204" pitchFamily="34" charset="0"/>
                <a:cs typeface="Arial" panose="020B0604020202020204" pitchFamily="34" charset="0"/>
              </a:rPr>
              <a:t>Link: </a:t>
            </a:r>
            <a:r>
              <a:rPr lang="en-US" sz="1400" dirty="0">
                <a:solidFill>
                  <a:srgbClr val="0070C0"/>
                </a:solidFill>
                <a:latin typeface="Calibri" panose="020F0502020204030204" pitchFamily="34" charset="0"/>
                <a:cs typeface="Arial" panose="020B0604020202020204" pitchFamily="34" charset="0"/>
                <a:hlinkClick r:id="rId3"/>
              </a:rPr>
              <a:t>https://tamuqatar.campuslabs.com/engage/submitter/form/start/573384</a:t>
            </a:r>
            <a:r>
              <a:rPr lang="en-US" sz="1400" dirty="0">
                <a:solidFill>
                  <a:srgbClr val="0070C0"/>
                </a:solidFill>
                <a:latin typeface="Calibri" panose="020F0502020204030204" pitchFamily="34" charset="0"/>
                <a:cs typeface="Arial" panose="020B0604020202020204" pitchFamily="34" charset="0"/>
              </a:rPr>
              <a:t>  </a:t>
            </a:r>
          </a:p>
          <a:p>
            <a:pPr lvl="3"/>
            <a:r>
              <a:rPr lang="en-US" sz="1400" dirty="0">
                <a:latin typeface="Calibri" panose="020F0502020204030204" pitchFamily="34" charset="0"/>
                <a:cs typeface="Arial" panose="020B0604020202020204" pitchFamily="34" charset="0"/>
              </a:rPr>
              <a:t>Reviews and approvals are handled by DSA and Global Programs on main campus.</a:t>
            </a:r>
          </a:p>
          <a:p>
            <a:pPr lvl="3"/>
            <a:r>
              <a:rPr lang="en-US" sz="1400" dirty="0">
                <a:latin typeface="Calibri" panose="020F0502020204030204" pitchFamily="34" charset="0"/>
                <a:cs typeface="Arial" panose="020B0604020202020204" pitchFamily="34" charset="0"/>
              </a:rPr>
              <a:t>DSA contacts TAMUQ faculty or Program Chair for matching of students.</a:t>
            </a:r>
            <a:endParaRPr lang="en-GB" sz="1400" dirty="0">
              <a:latin typeface="Calibri" panose="020F0502020204030204" pitchFamily="34" charset="0"/>
              <a:cs typeface="Arial" panose="020B0604020202020204" pitchFamily="34" charset="0"/>
            </a:endParaRPr>
          </a:p>
          <a:p>
            <a:pPr lvl="3"/>
            <a:r>
              <a:rPr lang="en-US" sz="1400" dirty="0">
                <a:latin typeface="Calibri" panose="020F0502020204030204" pitchFamily="34" charset="0"/>
                <a:cs typeface="Arial" panose="020B0604020202020204" pitchFamily="34" charset="0"/>
              </a:rPr>
              <a:t>DSA and QSEO work with students for remainder of process.</a:t>
            </a:r>
            <a:endParaRPr lang="en-GB" sz="1400" dirty="0">
              <a:latin typeface="Calibri" panose="020F0502020204030204" pitchFamily="34" charset="0"/>
              <a:cs typeface="Arial" panose="020B0604020202020204" pitchFamily="34" charset="0"/>
            </a:endParaRPr>
          </a:p>
          <a:p>
            <a:pPr lvl="2"/>
            <a:endParaRPr lang="en-US" sz="1200" dirty="0">
              <a:solidFill>
                <a:srgbClr val="FF330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Content Placeholder 2"/>
          <p:cNvSpPr txBox="1">
            <a:spLocks/>
          </p:cNvSpPr>
          <p:nvPr/>
        </p:nvSpPr>
        <p:spPr bwMode="auto">
          <a:xfrm>
            <a:off x="483999" y="263165"/>
            <a:ext cx="6777466" cy="546555"/>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Autofit/>
          </a:bodyPr>
          <a:lstStyle>
            <a:lvl1pPr marL="342891" indent="-342891"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32" indent="-285744"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2971" indent="-228594"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160"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349"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537"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1200"/>
              </a:spcBef>
              <a:spcAft>
                <a:spcPts val="600"/>
              </a:spcAft>
              <a:buNone/>
            </a:pPr>
            <a:r>
              <a:rPr lang="en-US" sz="2800" b="1" dirty="0">
                <a:solidFill>
                  <a:srgbClr val="FF0000"/>
                </a:solidFill>
                <a:latin typeface="Arial" panose="020B0604020202020204" pitchFamily="34" charset="0"/>
                <a:cs typeface="Arial" panose="020B0604020202020204" pitchFamily="34" charset="0"/>
              </a:rPr>
              <a:t>What programs will we offer to achieve these goals? (cont.)</a:t>
            </a:r>
            <a:endParaRPr lang="en-US" sz="2000" b="1" dirty="0">
              <a:solidFill>
                <a:srgbClr val="0070C0"/>
              </a:solidFill>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pPr>
              <a:defRPr/>
            </a:pPr>
            <a:fld id="{B3279FF3-F784-44F8-B224-A3424BE95A29}" type="slidenum">
              <a:rPr lang="en-US" smtClean="0">
                <a:solidFill>
                  <a:prstClr val="black">
                    <a:tint val="75000"/>
                  </a:prstClr>
                </a:solidFill>
              </a:rPr>
              <a:pPr>
                <a:defRPr/>
              </a:pPr>
              <a:t>16</a:t>
            </a:fld>
            <a:endParaRPr lang="en-US" dirty="0">
              <a:solidFill>
                <a:prstClr val="black">
                  <a:tint val="75000"/>
                </a:prstClr>
              </a:solidFill>
            </a:endParaRPr>
          </a:p>
        </p:txBody>
      </p:sp>
    </p:spTree>
    <p:extLst>
      <p:ext uri="{BB962C8B-B14F-4D97-AF65-F5344CB8AC3E}">
        <p14:creationId xmlns:p14="http://schemas.microsoft.com/office/powerpoint/2010/main" val="1347844391"/>
      </p:ext>
    </p:extLst>
  </p:cSld>
  <p:clrMapOvr>
    <a:masterClrMapping/>
  </p:clrMapOvr>
  <p:transition>
    <p:fade thruBlk="1"/>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8040" y="1099513"/>
            <a:ext cx="8585887" cy="3364212"/>
          </a:xfrm>
        </p:spPr>
        <p:txBody>
          <a:bodyPr>
            <a:noAutofit/>
          </a:bodyPr>
          <a:lstStyle/>
          <a:p>
            <a:r>
              <a:rPr lang="en-US" sz="2000" dirty="0">
                <a:solidFill>
                  <a:srgbClr val="0070C0"/>
                </a:solidFill>
                <a:latin typeface="Arial" panose="020B0604020202020204" pitchFamily="34" charset="0"/>
                <a:cs typeface="Arial" panose="020B0604020202020204" pitchFamily="34" charset="0"/>
              </a:rPr>
              <a:t>Undergraduate Research Scholars (URS) Program:</a:t>
            </a:r>
            <a:endParaRPr lang="en-GB" sz="2000" dirty="0">
              <a:solidFill>
                <a:srgbClr val="0070C0"/>
              </a:solidFill>
              <a:latin typeface="Arial" panose="020B0604020202020204" pitchFamily="34" charset="0"/>
              <a:cs typeface="Arial" panose="020B0604020202020204" pitchFamily="34" charset="0"/>
            </a:endParaRPr>
          </a:p>
          <a:p>
            <a:pPr lvl="1"/>
            <a:r>
              <a:rPr lang="en-US" sz="1600" dirty="0">
                <a:solidFill>
                  <a:srgbClr val="FF0000"/>
                </a:solidFill>
                <a:latin typeface="Calibri" panose="020F0502020204030204" pitchFamily="34" charset="0"/>
                <a:cs typeface="Arial" panose="020B0604020202020204" pitchFamily="34" charset="0"/>
              </a:rPr>
              <a:t>Objective:</a:t>
            </a:r>
            <a:r>
              <a:rPr lang="en-US" sz="1600" dirty="0">
                <a:latin typeface="Calibri" panose="020F0502020204030204" pitchFamily="34" charset="0"/>
                <a:cs typeface="Arial" panose="020B0604020202020204" pitchFamily="34" charset="0"/>
              </a:rPr>
              <a:t> encourage TAMUQ students to participate in undergraduate research as part of the URS Program. Participating students will be eligible to travel to main campus to attend the URS Symposium in February/March to present their research outcomes.</a:t>
            </a:r>
            <a:endParaRPr lang="en-GB" sz="1600" dirty="0">
              <a:latin typeface="Calibri" panose="020F0502020204030204" pitchFamily="34" charset="0"/>
              <a:cs typeface="Arial" panose="020B0604020202020204" pitchFamily="34" charset="0"/>
            </a:endParaRPr>
          </a:p>
          <a:p>
            <a:pPr lvl="1"/>
            <a:r>
              <a:rPr lang="en-US" sz="1600" dirty="0">
                <a:solidFill>
                  <a:srgbClr val="FF3300"/>
                </a:solidFill>
                <a:latin typeface="Calibri" panose="020F0502020204030204" pitchFamily="34" charset="0"/>
                <a:cs typeface="Arial" panose="020B0604020202020204" pitchFamily="34" charset="0"/>
              </a:rPr>
              <a:t>Duration: </a:t>
            </a:r>
            <a:r>
              <a:rPr lang="en-US" sz="1600" dirty="0">
                <a:latin typeface="Calibri" panose="020F0502020204030204" pitchFamily="34" charset="0"/>
                <a:cs typeface="Arial" panose="020B0604020202020204" pitchFamily="34" charset="0"/>
              </a:rPr>
              <a:t>the program lasts for two major semesters.</a:t>
            </a:r>
            <a:endParaRPr lang="en-GB" sz="1600" dirty="0">
              <a:latin typeface="Calibri" panose="020F0502020204030204" pitchFamily="34" charset="0"/>
              <a:cs typeface="Arial" panose="020B0604020202020204" pitchFamily="34" charset="0"/>
            </a:endParaRPr>
          </a:p>
          <a:p>
            <a:pPr lvl="1"/>
            <a:r>
              <a:rPr lang="en-US" sz="1600" dirty="0">
                <a:solidFill>
                  <a:srgbClr val="FF3300"/>
                </a:solidFill>
                <a:latin typeface="Calibri" panose="020F0502020204030204" pitchFamily="34" charset="0"/>
                <a:cs typeface="Arial" panose="020B0604020202020204" pitchFamily="34" charset="0"/>
              </a:rPr>
              <a:t>Student Eligibility:</a:t>
            </a:r>
            <a:r>
              <a:rPr lang="en-US" sz="1600" dirty="0">
                <a:solidFill>
                  <a:srgbClr val="0070C0"/>
                </a:solidFill>
                <a:latin typeface="Calibri" panose="020F0502020204030204" pitchFamily="34" charset="0"/>
                <a:cs typeface="Arial" panose="020B0604020202020204" pitchFamily="34" charset="0"/>
              </a:rPr>
              <a:t> </a:t>
            </a:r>
            <a:r>
              <a:rPr lang="en-US" sz="1600" dirty="0">
                <a:latin typeface="Calibri" panose="020F0502020204030204" pitchFamily="34" charset="0"/>
                <a:cs typeface="Arial" panose="020B0604020202020204" pitchFamily="34" charset="0"/>
              </a:rPr>
              <a:t>Junior classification with good standing and minimum GPA of 3.0</a:t>
            </a:r>
            <a:endParaRPr lang="en-GB" sz="1600" dirty="0">
              <a:latin typeface="Calibri" panose="020F0502020204030204" pitchFamily="34" charset="0"/>
              <a:cs typeface="Arial" panose="020B0604020202020204" pitchFamily="34" charset="0"/>
            </a:endParaRPr>
          </a:p>
          <a:p>
            <a:pPr lvl="1"/>
            <a:r>
              <a:rPr lang="en-US" sz="1600" dirty="0">
                <a:solidFill>
                  <a:srgbClr val="FF3300"/>
                </a:solidFill>
                <a:latin typeface="Calibri" panose="020F0502020204030204" pitchFamily="34" charset="0"/>
                <a:cs typeface="Arial" panose="020B0604020202020204" pitchFamily="34" charset="0"/>
              </a:rPr>
              <a:t>Costs:</a:t>
            </a:r>
            <a:endParaRPr lang="en-GB" sz="1600" dirty="0">
              <a:solidFill>
                <a:srgbClr val="FF3300"/>
              </a:solidFill>
              <a:latin typeface="Calibri" panose="020F0502020204030204" pitchFamily="34" charset="0"/>
              <a:cs typeface="Arial" panose="020B0604020202020204" pitchFamily="34" charset="0"/>
            </a:endParaRPr>
          </a:p>
          <a:p>
            <a:pPr lvl="2"/>
            <a:r>
              <a:rPr lang="en-US" sz="1600" dirty="0">
                <a:solidFill>
                  <a:srgbClr val="0070C0"/>
                </a:solidFill>
                <a:latin typeface="Calibri" panose="020F0502020204030204" pitchFamily="34" charset="0"/>
                <a:cs typeface="Arial" panose="020B0604020202020204" pitchFamily="34" charset="0"/>
              </a:rPr>
              <a:t>Students: </a:t>
            </a:r>
            <a:r>
              <a:rPr lang="en-US" sz="1600" dirty="0">
                <a:latin typeface="Calibri" panose="020F0502020204030204" pitchFamily="34" charset="0"/>
                <a:cs typeface="Arial" panose="020B0604020202020204" pitchFamily="34" charset="0"/>
              </a:rPr>
              <a:t>program fee (hotel, transportation, and airfare.)</a:t>
            </a:r>
            <a:endParaRPr lang="en-GB" sz="1600" dirty="0">
              <a:latin typeface="Calibri" panose="020F0502020204030204" pitchFamily="34" charset="0"/>
              <a:cs typeface="Arial" panose="020B0604020202020204" pitchFamily="34" charset="0"/>
            </a:endParaRPr>
          </a:p>
          <a:p>
            <a:pPr lvl="2"/>
            <a:r>
              <a:rPr lang="en-US" sz="1600" dirty="0">
                <a:solidFill>
                  <a:srgbClr val="0070C0"/>
                </a:solidFill>
                <a:latin typeface="Calibri" panose="020F0502020204030204" pitchFamily="34" charset="0"/>
                <a:cs typeface="Arial" panose="020B0604020202020204" pitchFamily="34" charset="0"/>
              </a:rPr>
              <a:t>TAMUQ:</a:t>
            </a:r>
            <a:r>
              <a:rPr lang="en-US" sz="1600" dirty="0">
                <a:solidFill>
                  <a:srgbClr val="FF3300"/>
                </a:solidFill>
                <a:latin typeface="Calibri" panose="020F0502020204030204" pitchFamily="34" charset="0"/>
                <a:cs typeface="Arial" panose="020B0604020202020204" pitchFamily="34" charset="0"/>
              </a:rPr>
              <a:t> </a:t>
            </a:r>
          </a:p>
          <a:p>
            <a:pPr lvl="3"/>
            <a:r>
              <a:rPr lang="en-US" sz="1600" dirty="0">
                <a:solidFill>
                  <a:srgbClr val="FF3300"/>
                </a:solidFill>
                <a:latin typeface="Calibri" panose="020F0502020204030204" pitchFamily="34" charset="0"/>
                <a:cs typeface="Arial" panose="020B0604020202020204" pitchFamily="34" charset="0"/>
              </a:rPr>
              <a:t>TAMUQ students: </a:t>
            </a:r>
            <a:r>
              <a:rPr lang="en-US" sz="1600" dirty="0">
                <a:latin typeface="Calibri" panose="020F0502020204030204" pitchFamily="34" charset="0"/>
                <a:cs typeface="Arial" panose="020B0604020202020204" pitchFamily="34" charset="0"/>
              </a:rPr>
              <a:t>subsidy of airfare </a:t>
            </a:r>
            <a:r>
              <a:rPr lang="en-US" sz="1600" dirty="0">
                <a:effectLst/>
                <a:latin typeface="Calibri" panose="020F0502020204030204" pitchFamily="34" charset="0"/>
                <a:ea typeface="Calibri" panose="020F0502020204030204" pitchFamily="34" charset="0"/>
                <a:cs typeface="Arial" panose="020B0604020202020204" pitchFamily="34" charset="0"/>
              </a:rPr>
              <a:t>for students (who have not traveled on a study abroad, SLEP, ASLE, or TSRE program)</a:t>
            </a:r>
            <a:endParaRPr lang="en-US" sz="1600" dirty="0">
              <a:latin typeface="Calibri" panose="020F0502020204030204" pitchFamily="34" charset="0"/>
              <a:cs typeface="Arial" panose="020B0604020202020204" pitchFamily="34" charset="0"/>
            </a:endParaRPr>
          </a:p>
          <a:p>
            <a:pPr lvl="3"/>
            <a:r>
              <a:rPr lang="en-US" sz="1600" dirty="0">
                <a:solidFill>
                  <a:srgbClr val="FF3300"/>
                </a:solidFill>
                <a:latin typeface="Calibri" panose="020F0502020204030204" pitchFamily="34" charset="0"/>
                <a:cs typeface="Arial" panose="020B0604020202020204" pitchFamily="34" charset="0"/>
              </a:rPr>
              <a:t>TAMUQ faculty: </a:t>
            </a:r>
            <a:r>
              <a:rPr lang="en-US" sz="1600" dirty="0">
                <a:latin typeface="Calibri" panose="020F0502020204030204" pitchFamily="34" charset="0"/>
                <a:cs typeface="Arial" panose="020B0604020202020204" pitchFamily="34" charset="0"/>
              </a:rPr>
              <a:t>$1,000 for TAMUQ faculty FRA for each mentored student.</a:t>
            </a:r>
          </a:p>
          <a:p>
            <a:pPr lvl="1"/>
            <a:r>
              <a:rPr lang="en-US" sz="1600" dirty="0">
                <a:solidFill>
                  <a:srgbClr val="FF3300"/>
                </a:solidFill>
                <a:latin typeface="Calibri" panose="020F0502020204030204" pitchFamily="34" charset="0"/>
                <a:cs typeface="Arial" panose="020B0604020202020204" pitchFamily="34" charset="0"/>
              </a:rPr>
              <a:t>Review and Approval Process:</a:t>
            </a:r>
            <a:endParaRPr lang="en-GB" sz="1600" dirty="0">
              <a:solidFill>
                <a:srgbClr val="FF3300"/>
              </a:solidFill>
              <a:latin typeface="Calibri" panose="020F0502020204030204" pitchFamily="34" charset="0"/>
              <a:cs typeface="Arial" panose="020B0604020202020204" pitchFamily="34" charset="0"/>
            </a:endParaRPr>
          </a:p>
          <a:p>
            <a:pPr lvl="2"/>
            <a:r>
              <a:rPr lang="en-US" sz="1600" dirty="0">
                <a:latin typeface="Calibri" panose="020F0502020204030204" pitchFamily="34" charset="0"/>
                <a:cs typeface="Arial" panose="020B0604020202020204" pitchFamily="34" charset="0"/>
              </a:rPr>
              <a:t>DSA Announces opportunity to TAMUQ students</a:t>
            </a:r>
            <a:endParaRPr lang="en-GB" sz="1600" dirty="0">
              <a:latin typeface="Calibri" panose="020F0502020204030204" pitchFamily="34" charset="0"/>
              <a:cs typeface="Arial" panose="020B0604020202020204" pitchFamily="34" charset="0"/>
            </a:endParaRPr>
          </a:p>
          <a:p>
            <a:pPr lvl="3"/>
            <a:r>
              <a:rPr lang="en-US" sz="1600" dirty="0">
                <a:solidFill>
                  <a:srgbClr val="0070C0"/>
                </a:solidFill>
                <a:latin typeface="Calibri" panose="020F0502020204030204" pitchFamily="34" charset="0"/>
                <a:cs typeface="Arial" panose="020B0604020202020204" pitchFamily="34" charset="0"/>
              </a:rPr>
              <a:t>Deadline: August/September</a:t>
            </a:r>
            <a:endParaRPr lang="en-GB" sz="1600" dirty="0">
              <a:solidFill>
                <a:srgbClr val="0070C0"/>
              </a:solidFill>
              <a:latin typeface="Calibri" panose="020F0502020204030204" pitchFamily="34" charset="0"/>
              <a:cs typeface="Arial" panose="020B0604020202020204" pitchFamily="34" charset="0"/>
            </a:endParaRPr>
          </a:p>
          <a:p>
            <a:pPr lvl="2"/>
            <a:r>
              <a:rPr lang="en-US" sz="1600" dirty="0">
                <a:latin typeface="Calibri" panose="020F0502020204030204" pitchFamily="34" charset="0"/>
                <a:cs typeface="Arial" panose="020B0604020202020204" pitchFamily="34" charset="0"/>
              </a:rPr>
              <a:t>LAUNCH Office collects student information</a:t>
            </a:r>
            <a:endParaRPr lang="en-GB" sz="1600" dirty="0">
              <a:latin typeface="Calibri" panose="020F0502020204030204" pitchFamily="34" charset="0"/>
              <a:cs typeface="Arial" panose="020B0604020202020204" pitchFamily="34" charset="0"/>
            </a:endParaRPr>
          </a:p>
          <a:p>
            <a:pPr lvl="3"/>
            <a:r>
              <a:rPr lang="en-US" sz="1600" dirty="0">
                <a:solidFill>
                  <a:srgbClr val="0070C0"/>
                </a:solidFill>
                <a:latin typeface="Calibri" panose="020F0502020204030204" pitchFamily="34" charset="0"/>
                <a:cs typeface="Arial" panose="020B0604020202020204" pitchFamily="34" charset="0"/>
              </a:rPr>
              <a:t>Deadline: mid-September</a:t>
            </a:r>
            <a:endParaRPr lang="en-GB" sz="1600" dirty="0">
              <a:solidFill>
                <a:srgbClr val="0070C0"/>
              </a:solidFill>
              <a:latin typeface="Calibri" panose="020F0502020204030204" pitchFamily="34" charset="0"/>
              <a:cs typeface="Arial" panose="020B0604020202020204" pitchFamily="34" charset="0"/>
            </a:endParaRPr>
          </a:p>
          <a:p>
            <a:pPr lvl="2">
              <a:lnSpc>
                <a:spcPct val="107000"/>
              </a:lnSpc>
            </a:pPr>
            <a:r>
              <a:rPr lang="en-US" sz="1600" dirty="0">
                <a:latin typeface="Calibri" panose="020F0502020204030204" pitchFamily="34" charset="0"/>
                <a:cs typeface="Arial" panose="020B0604020202020204" pitchFamily="34" charset="0"/>
              </a:rPr>
              <a:t>Faculty/Student Mentoring</a:t>
            </a:r>
            <a:r>
              <a:rPr lang="en-GB" sz="1600" dirty="0">
                <a:latin typeface="Calibri" panose="020F0502020204030204" pitchFamily="34" charset="0"/>
                <a:cs typeface="Arial" panose="020B0604020202020204" pitchFamily="34" charset="0"/>
              </a:rPr>
              <a:t> – </a:t>
            </a:r>
            <a:r>
              <a:rPr lang="en-US" sz="1600" dirty="0">
                <a:solidFill>
                  <a:srgbClr val="0070C0"/>
                </a:solidFill>
                <a:latin typeface="Calibri" panose="020F0502020204030204" pitchFamily="34" charset="0"/>
                <a:cs typeface="Arial" panose="020B0604020202020204" pitchFamily="34" charset="0"/>
              </a:rPr>
              <a:t>ongoing during Fall/Spring Semesters</a:t>
            </a:r>
            <a:endParaRPr lang="en-GB" sz="1600" dirty="0">
              <a:solidFill>
                <a:srgbClr val="0070C0"/>
              </a:solidFill>
              <a:latin typeface="Calibri" panose="020F0502020204030204" pitchFamily="34" charset="0"/>
              <a:cs typeface="Arial" panose="020B0604020202020204" pitchFamily="34" charset="0"/>
            </a:endParaRPr>
          </a:p>
          <a:p>
            <a:pPr lvl="2">
              <a:lnSpc>
                <a:spcPct val="107000"/>
              </a:lnSpc>
            </a:pPr>
            <a:r>
              <a:rPr lang="en-US" sz="1600" dirty="0">
                <a:latin typeface="Calibri" panose="020F0502020204030204" pitchFamily="34" charset="0"/>
                <a:cs typeface="Arial" panose="020B0604020202020204" pitchFamily="34" charset="0"/>
              </a:rPr>
              <a:t>URS Symposium</a:t>
            </a:r>
            <a:r>
              <a:rPr lang="en-GB" sz="1600" dirty="0">
                <a:latin typeface="Calibri" panose="020F0502020204030204" pitchFamily="34" charset="0"/>
                <a:cs typeface="Arial" panose="020B0604020202020204" pitchFamily="34" charset="0"/>
              </a:rPr>
              <a:t> - </a:t>
            </a:r>
            <a:r>
              <a:rPr lang="en-US" sz="1600" dirty="0">
                <a:solidFill>
                  <a:srgbClr val="0070C0"/>
                </a:solidFill>
                <a:latin typeface="Calibri" panose="020F0502020204030204" pitchFamily="34" charset="0"/>
                <a:cs typeface="Arial" panose="020B0604020202020204" pitchFamily="34" charset="0"/>
              </a:rPr>
              <a:t>late February / early March</a:t>
            </a:r>
            <a:endParaRPr lang="en-GB" sz="1600" dirty="0">
              <a:solidFill>
                <a:srgbClr val="0070C0"/>
              </a:solidFill>
              <a:latin typeface="Calibri" panose="020F0502020204030204" pitchFamily="34" charset="0"/>
              <a:cs typeface="Arial" panose="020B0604020202020204" pitchFamily="34" charset="0"/>
            </a:endParaRPr>
          </a:p>
        </p:txBody>
      </p:sp>
      <p:sp>
        <p:nvSpPr>
          <p:cNvPr id="7" name="Content Placeholder 2"/>
          <p:cNvSpPr txBox="1">
            <a:spLocks/>
          </p:cNvSpPr>
          <p:nvPr/>
        </p:nvSpPr>
        <p:spPr bwMode="auto">
          <a:xfrm>
            <a:off x="496439" y="182841"/>
            <a:ext cx="6777466" cy="546555"/>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Autofit/>
          </a:bodyPr>
          <a:lstStyle>
            <a:lvl1pPr marL="342891" indent="-342891"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32" indent="-285744"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2971" indent="-228594"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160"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349"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537"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1200"/>
              </a:spcBef>
              <a:spcAft>
                <a:spcPts val="600"/>
              </a:spcAft>
              <a:buNone/>
            </a:pPr>
            <a:r>
              <a:rPr lang="en-US" sz="2800" b="1" dirty="0">
                <a:solidFill>
                  <a:srgbClr val="FF0000"/>
                </a:solidFill>
                <a:latin typeface="Arial" panose="020B0604020202020204" pitchFamily="34" charset="0"/>
                <a:cs typeface="Arial" panose="020B0604020202020204" pitchFamily="34" charset="0"/>
              </a:rPr>
              <a:t>What programs will we offer to achieve these goals? (cont.)</a:t>
            </a:r>
            <a:endParaRPr lang="en-US" sz="2000" b="1" dirty="0">
              <a:solidFill>
                <a:srgbClr val="0070C0"/>
              </a:solidFill>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pPr>
              <a:defRPr/>
            </a:pPr>
            <a:fld id="{B3279FF3-F784-44F8-B224-A3424BE95A29}" type="slidenum">
              <a:rPr lang="en-US" smtClean="0">
                <a:solidFill>
                  <a:prstClr val="black">
                    <a:tint val="75000"/>
                  </a:prstClr>
                </a:solidFill>
              </a:rPr>
              <a:pPr>
                <a:defRPr/>
              </a:pPr>
              <a:t>17</a:t>
            </a:fld>
            <a:endParaRPr lang="en-US" dirty="0">
              <a:solidFill>
                <a:prstClr val="black">
                  <a:tint val="75000"/>
                </a:prstClr>
              </a:solidFill>
            </a:endParaRPr>
          </a:p>
        </p:txBody>
      </p:sp>
    </p:spTree>
    <p:extLst>
      <p:ext uri="{BB962C8B-B14F-4D97-AF65-F5344CB8AC3E}">
        <p14:creationId xmlns:p14="http://schemas.microsoft.com/office/powerpoint/2010/main" val="3043344486"/>
      </p:ext>
    </p:extLst>
  </p:cSld>
  <p:clrMapOvr>
    <a:masterClrMapping/>
  </p:clrMapOvr>
  <p:transition>
    <p:fade thruBlk="1"/>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9128" y="1929774"/>
            <a:ext cx="8125744" cy="3364212"/>
          </a:xfrm>
        </p:spPr>
        <p:txBody>
          <a:bodyPr>
            <a:noAutofit/>
          </a:bodyPr>
          <a:lstStyle/>
          <a:p>
            <a:r>
              <a:rPr lang="en-US" sz="2000" dirty="0">
                <a:solidFill>
                  <a:srgbClr val="0070C0"/>
                </a:solidFill>
                <a:latin typeface="Arial" panose="020B0604020202020204" pitchFamily="34" charset="0"/>
                <a:cs typeface="Arial" panose="020B0604020202020204" pitchFamily="34" charset="0"/>
              </a:rPr>
              <a:t>Student Leadership Exchange Program (SLEP)</a:t>
            </a:r>
          </a:p>
          <a:p>
            <a:pPr marL="1014393" lvl="2" indent="-214313">
              <a:buFont typeface="Arial" panose="020B0604020202020204" pitchFamily="34" charset="0"/>
              <a:buChar char="•"/>
            </a:pPr>
            <a:r>
              <a:rPr lang="en-US" sz="1600" dirty="0">
                <a:latin typeface="Arial" panose="020B0604020202020204" pitchFamily="34" charset="0"/>
                <a:cs typeface="Arial" panose="020B0604020202020204" pitchFamily="34" charset="0"/>
              </a:rPr>
              <a:t>exchange program between TAMU and TAMUQ</a:t>
            </a:r>
          </a:p>
          <a:p>
            <a:pPr marL="1014393" lvl="2" indent="-214313">
              <a:buFont typeface="Arial" panose="020B0604020202020204" pitchFamily="34" charset="0"/>
              <a:buChar char="•"/>
            </a:pPr>
            <a:r>
              <a:rPr lang="en-US" sz="1600" dirty="0">
                <a:latin typeface="Arial" panose="020B0604020202020204" pitchFamily="34" charset="0"/>
                <a:cs typeface="Arial" panose="020B0604020202020204" pitchFamily="34" charset="0"/>
              </a:rPr>
              <a:t>one week at each campus during spring break</a:t>
            </a:r>
          </a:p>
          <a:p>
            <a:pPr marL="1014393" lvl="2" indent="-214313">
              <a:buFont typeface="Arial" panose="020B0604020202020204" pitchFamily="34" charset="0"/>
              <a:buChar char="•"/>
            </a:pPr>
            <a:r>
              <a:rPr lang="en-US" sz="1600" dirty="0">
                <a:latin typeface="Arial" panose="020B0604020202020204" pitchFamily="34" charset="0"/>
                <a:cs typeface="Arial" panose="020B0604020202020204" pitchFamily="34" charset="0"/>
              </a:rPr>
              <a:t>~15-20 students from each campus every year</a:t>
            </a:r>
          </a:p>
          <a:p>
            <a:pPr lvl="1"/>
            <a:endParaRPr lang="en-US" sz="1800" dirty="0">
              <a:solidFill>
                <a:srgbClr val="0070C0"/>
              </a:solidFill>
              <a:latin typeface="Arial" panose="020B0604020202020204" pitchFamily="34" charset="0"/>
              <a:cs typeface="Arial" panose="020B0604020202020204" pitchFamily="34" charset="0"/>
            </a:endParaRPr>
          </a:p>
          <a:p>
            <a:r>
              <a:rPr lang="en-US" sz="2000" dirty="0">
                <a:solidFill>
                  <a:srgbClr val="0070C0"/>
                </a:solidFill>
                <a:latin typeface="Arial" panose="020B0604020202020204" pitchFamily="34" charset="0"/>
                <a:cs typeface="Arial" panose="020B0604020202020204" pitchFamily="34" charset="0"/>
              </a:rPr>
              <a:t>Conference on Student Government Associations (COSGA) in College Station</a:t>
            </a:r>
            <a:r>
              <a:rPr lang="en-US" sz="2000" dirty="0">
                <a:solidFill>
                  <a:srgbClr val="0070C0"/>
                </a:solidFill>
                <a:effectLst/>
                <a:latin typeface="Calibri" panose="020F0502020204030204" pitchFamily="34" charset="0"/>
                <a:ea typeface="Calibri" panose="020F0502020204030204" pitchFamily="34" charset="0"/>
              </a:rPr>
              <a:t> </a:t>
            </a:r>
            <a:endParaRPr lang="en-US" sz="2000" dirty="0">
              <a:solidFill>
                <a:srgbClr val="0070C0"/>
              </a:solidFill>
              <a:latin typeface="Arial" panose="020B0604020202020204" pitchFamily="34" charset="0"/>
              <a:cs typeface="Arial" panose="020B0604020202020204" pitchFamily="34" charset="0"/>
            </a:endParaRPr>
          </a:p>
          <a:p>
            <a:pPr lvl="2"/>
            <a:r>
              <a:rPr lang="en-US" sz="1600" dirty="0">
                <a:latin typeface="Arial" panose="020B0604020202020204" pitchFamily="34" charset="0"/>
                <a:cs typeface="Arial" panose="020B0604020202020204" pitchFamily="34" charset="0"/>
              </a:rPr>
              <a:t>three-day conference in March every year</a:t>
            </a:r>
          </a:p>
          <a:p>
            <a:pPr lvl="2"/>
            <a:r>
              <a:rPr lang="en-US" sz="1600" dirty="0">
                <a:latin typeface="Arial" panose="020B0604020202020204" pitchFamily="34" charset="0"/>
                <a:cs typeface="Arial" panose="020B0604020202020204" pitchFamily="34" charset="0"/>
              </a:rPr>
              <a:t>focuses on the </a:t>
            </a:r>
            <a:r>
              <a:rPr lang="en-GB" sz="1600" dirty="0">
                <a:latin typeface="Arial" panose="020B0604020202020204" pitchFamily="34" charset="0"/>
                <a:cs typeface="Arial" panose="020B0604020202020204" pitchFamily="34" charset="0"/>
              </a:rPr>
              <a:t>development of the student government associations across the globe through discussion, collaboration, and connecting other schools' associations</a:t>
            </a:r>
          </a:p>
          <a:p>
            <a:pPr lvl="2"/>
            <a:r>
              <a:rPr lang="en-US" sz="1600" dirty="0">
                <a:latin typeface="Arial" panose="020B0604020202020204" pitchFamily="34" charset="0"/>
                <a:cs typeface="Arial" panose="020B0604020202020204" pitchFamily="34" charset="0"/>
              </a:rPr>
              <a:t>~10 students every year </a:t>
            </a:r>
          </a:p>
          <a:p>
            <a:pPr lvl="1"/>
            <a:endParaRPr lang="en-US" sz="1800" dirty="0">
              <a:solidFill>
                <a:srgbClr val="0070C0"/>
              </a:solidFill>
              <a:latin typeface="Arial" panose="020B0604020202020204" pitchFamily="34" charset="0"/>
              <a:cs typeface="Arial" panose="020B0604020202020204" pitchFamily="34" charset="0"/>
            </a:endParaRPr>
          </a:p>
          <a:p>
            <a:pPr marL="914377" lvl="2" indent="0">
              <a:buNone/>
            </a:pPr>
            <a:endParaRPr lang="en-US" sz="1600" dirty="0">
              <a:latin typeface="Arial" panose="020B0604020202020204" pitchFamily="34" charset="0"/>
              <a:cs typeface="Arial" panose="020B0604020202020204" pitchFamily="34" charset="0"/>
            </a:endParaRPr>
          </a:p>
          <a:p>
            <a:pPr lvl="2"/>
            <a:endParaRPr lang="en-US" sz="1600" dirty="0">
              <a:latin typeface="Arial" panose="020B0604020202020204" pitchFamily="34" charset="0"/>
              <a:cs typeface="Arial" panose="020B0604020202020204" pitchFamily="34" charset="0"/>
            </a:endParaRPr>
          </a:p>
          <a:p>
            <a:pPr lvl="2"/>
            <a:endParaRPr lang="en-US" sz="1600" dirty="0">
              <a:latin typeface="Arial" panose="020B0604020202020204" pitchFamily="34" charset="0"/>
              <a:cs typeface="Arial" panose="020B0604020202020204" pitchFamily="34" charset="0"/>
            </a:endParaRPr>
          </a:p>
          <a:p>
            <a:pPr marL="1014393" lvl="2" indent="-214313">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p:txBody>
      </p:sp>
      <p:sp>
        <p:nvSpPr>
          <p:cNvPr id="7" name="Content Placeholder 2"/>
          <p:cNvSpPr txBox="1">
            <a:spLocks/>
          </p:cNvSpPr>
          <p:nvPr/>
        </p:nvSpPr>
        <p:spPr bwMode="auto">
          <a:xfrm>
            <a:off x="496439" y="77414"/>
            <a:ext cx="6777466" cy="546555"/>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Autofit/>
          </a:bodyPr>
          <a:lstStyle>
            <a:lvl1pPr marL="342891" indent="-342891"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32" indent="-285744"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2971" indent="-228594"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160"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349"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537"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1200"/>
              </a:spcBef>
              <a:spcAft>
                <a:spcPts val="600"/>
              </a:spcAft>
              <a:buNone/>
            </a:pPr>
            <a:r>
              <a:rPr lang="en-US" sz="2800" b="1" dirty="0">
                <a:solidFill>
                  <a:srgbClr val="FF0000"/>
                </a:solidFill>
                <a:latin typeface="Arial" panose="020B0604020202020204" pitchFamily="34" charset="0"/>
                <a:cs typeface="Arial" panose="020B0604020202020204" pitchFamily="34" charset="0"/>
              </a:rPr>
              <a:t>What programs will we offer to achieve these goals? (cont.)</a:t>
            </a:r>
            <a:endParaRPr lang="en-US" sz="2000" b="1" dirty="0">
              <a:solidFill>
                <a:srgbClr val="0070C0"/>
              </a:solidFill>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pPr>
              <a:defRPr/>
            </a:pPr>
            <a:fld id="{B3279FF3-F784-44F8-B224-A3424BE95A29}" type="slidenum">
              <a:rPr lang="en-US" smtClean="0">
                <a:solidFill>
                  <a:prstClr val="black">
                    <a:tint val="75000"/>
                  </a:prstClr>
                </a:solidFill>
              </a:rPr>
              <a:pPr>
                <a:defRPr/>
              </a:pPr>
              <a:t>18</a:t>
            </a:fld>
            <a:endParaRPr lang="en-US" dirty="0">
              <a:solidFill>
                <a:prstClr val="black">
                  <a:tint val="75000"/>
                </a:prstClr>
              </a:solidFill>
            </a:endParaRPr>
          </a:p>
        </p:txBody>
      </p:sp>
    </p:spTree>
    <p:extLst>
      <p:ext uri="{BB962C8B-B14F-4D97-AF65-F5344CB8AC3E}">
        <p14:creationId xmlns:p14="http://schemas.microsoft.com/office/powerpoint/2010/main" val="2869266279"/>
      </p:ext>
    </p:extLst>
  </p:cSld>
  <p:clrMapOvr>
    <a:masterClrMapping/>
  </p:clrMapOvr>
  <p:transition>
    <p:fade thruBlk="1"/>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9128" y="1948062"/>
            <a:ext cx="8125744" cy="3364212"/>
          </a:xfrm>
        </p:spPr>
        <p:txBody>
          <a:bodyPr>
            <a:noAutofit/>
          </a:bodyPr>
          <a:lstStyle/>
          <a:p>
            <a:r>
              <a:rPr lang="en-US" sz="2000" dirty="0">
                <a:solidFill>
                  <a:srgbClr val="0070C0"/>
                </a:solidFill>
                <a:latin typeface="Arial" panose="020B0604020202020204" pitchFamily="34" charset="0"/>
                <a:cs typeface="Arial" panose="020B0604020202020204" pitchFamily="34" charset="0"/>
              </a:rPr>
              <a:t>Aggie Service-Learning Experience (ASLE)</a:t>
            </a:r>
          </a:p>
          <a:p>
            <a:pPr lvl="2"/>
            <a:r>
              <a:rPr lang="en-US" sz="1600" dirty="0">
                <a:latin typeface="Arial" panose="020B0604020202020204" pitchFamily="34" charset="0"/>
                <a:cs typeface="Arial" panose="020B0604020202020204" pitchFamily="34" charset="0"/>
              </a:rPr>
              <a:t>week-long international service program </a:t>
            </a:r>
          </a:p>
          <a:p>
            <a:pPr lvl="2"/>
            <a:r>
              <a:rPr lang="en-US" sz="1600" dirty="0">
                <a:latin typeface="Arial" panose="020B0604020202020204" pitchFamily="34" charset="0"/>
                <a:cs typeface="Arial" panose="020B0604020202020204" pitchFamily="34" charset="0"/>
              </a:rPr>
              <a:t>focuses on the Aggie core value of selfless service</a:t>
            </a:r>
          </a:p>
          <a:p>
            <a:pPr lvl="2"/>
            <a:r>
              <a:rPr lang="en-US" sz="1600" dirty="0">
                <a:latin typeface="Arial" panose="020B0604020202020204" pitchFamily="34" charset="0"/>
                <a:cs typeface="Arial" panose="020B0604020202020204" pitchFamily="34" charset="0"/>
              </a:rPr>
              <a:t>~20 students every year </a:t>
            </a:r>
          </a:p>
          <a:p>
            <a:pPr marL="457188" lvl="1" indent="0">
              <a:buNone/>
            </a:pPr>
            <a:endParaRPr lang="en-US" sz="1800" dirty="0">
              <a:solidFill>
                <a:srgbClr val="0070C0"/>
              </a:solidFill>
              <a:latin typeface="Arial" panose="020B0604020202020204" pitchFamily="34" charset="0"/>
              <a:cs typeface="Arial" panose="020B0604020202020204" pitchFamily="34" charset="0"/>
            </a:endParaRPr>
          </a:p>
          <a:p>
            <a:r>
              <a:rPr lang="en-US" sz="2000" dirty="0">
                <a:solidFill>
                  <a:srgbClr val="0070C0"/>
                </a:solidFill>
                <a:latin typeface="Arial" panose="020B0604020202020204" pitchFamily="34" charset="0"/>
                <a:cs typeface="Arial" panose="020B0604020202020204" pitchFamily="34" charset="0"/>
              </a:rPr>
              <a:t>Orientation Leaders Immersion Program</a:t>
            </a:r>
          </a:p>
          <a:p>
            <a:pPr marL="1014393" lvl="2" indent="-214313">
              <a:buFont typeface="Arial" panose="020B0604020202020204" pitchFamily="34" charset="0"/>
              <a:buChar char="•"/>
            </a:pPr>
            <a:r>
              <a:rPr lang="en-US" sz="1600" dirty="0">
                <a:latin typeface="Arial" panose="020B0604020202020204" pitchFamily="34" charset="0"/>
                <a:cs typeface="Arial" panose="020B0604020202020204" pitchFamily="34" charset="0"/>
              </a:rPr>
              <a:t>Week-long training program to main campus</a:t>
            </a:r>
          </a:p>
          <a:p>
            <a:pPr marL="1014393" lvl="2" indent="-214313">
              <a:buFont typeface="Arial" panose="020B0604020202020204" pitchFamily="34" charset="0"/>
              <a:buChar char="•"/>
            </a:pPr>
            <a:r>
              <a:rPr lang="en-US" sz="1600" dirty="0">
                <a:latin typeface="Arial" panose="020B0604020202020204" pitchFamily="34" charset="0"/>
                <a:cs typeface="Arial" panose="020B0604020202020204" pitchFamily="34" charset="0"/>
              </a:rPr>
              <a:t>cooperative program with fish camp and new student programs</a:t>
            </a:r>
          </a:p>
          <a:p>
            <a:pPr marL="1014393" lvl="2" indent="-214313">
              <a:buFont typeface="Arial" panose="020B0604020202020204" pitchFamily="34" charset="0"/>
              <a:buChar char="•"/>
            </a:pPr>
            <a:r>
              <a:rPr lang="en-US" sz="1600" dirty="0">
                <a:latin typeface="Arial" panose="020B0604020202020204" pitchFamily="34" charset="0"/>
                <a:cs typeface="Arial" panose="020B0604020202020204" pitchFamily="34" charset="0"/>
              </a:rPr>
              <a:t>~15-20 student leaders</a:t>
            </a:r>
          </a:p>
          <a:p>
            <a:pPr marL="914377" lvl="2" indent="0">
              <a:buNone/>
            </a:pPr>
            <a:endParaRPr lang="en-US" sz="1600" dirty="0">
              <a:latin typeface="Arial" panose="020B0604020202020204" pitchFamily="34" charset="0"/>
              <a:cs typeface="Arial" panose="020B0604020202020204" pitchFamily="34" charset="0"/>
            </a:endParaRPr>
          </a:p>
          <a:p>
            <a:pPr lvl="2"/>
            <a:endParaRPr lang="en-US" sz="1600" dirty="0">
              <a:latin typeface="Arial" panose="020B0604020202020204" pitchFamily="34" charset="0"/>
              <a:cs typeface="Arial" panose="020B0604020202020204" pitchFamily="34" charset="0"/>
            </a:endParaRPr>
          </a:p>
          <a:p>
            <a:pPr lvl="2"/>
            <a:endParaRPr lang="en-US" sz="1600" dirty="0">
              <a:latin typeface="Arial" panose="020B0604020202020204" pitchFamily="34" charset="0"/>
              <a:cs typeface="Arial" panose="020B0604020202020204" pitchFamily="34" charset="0"/>
            </a:endParaRPr>
          </a:p>
          <a:p>
            <a:pPr marL="1014393" lvl="2" indent="-214313">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p:txBody>
      </p:sp>
      <p:sp>
        <p:nvSpPr>
          <p:cNvPr id="7" name="Content Placeholder 2"/>
          <p:cNvSpPr txBox="1">
            <a:spLocks/>
          </p:cNvSpPr>
          <p:nvPr/>
        </p:nvSpPr>
        <p:spPr bwMode="auto">
          <a:xfrm>
            <a:off x="496439" y="77414"/>
            <a:ext cx="6777466" cy="546555"/>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Autofit/>
          </a:bodyPr>
          <a:lstStyle>
            <a:lvl1pPr marL="342891" indent="-342891"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32" indent="-285744"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2971" indent="-228594"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160"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349"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537"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1200"/>
              </a:spcBef>
              <a:spcAft>
                <a:spcPts val="600"/>
              </a:spcAft>
              <a:buNone/>
            </a:pPr>
            <a:r>
              <a:rPr lang="en-US" sz="2800" b="1" dirty="0">
                <a:solidFill>
                  <a:srgbClr val="FF0000"/>
                </a:solidFill>
                <a:latin typeface="Arial" panose="020B0604020202020204" pitchFamily="34" charset="0"/>
                <a:cs typeface="Arial" panose="020B0604020202020204" pitchFamily="34" charset="0"/>
              </a:rPr>
              <a:t>What programs will we offer to achieve these goals? (cont.)</a:t>
            </a:r>
            <a:endParaRPr lang="en-US" sz="2000" b="1" dirty="0">
              <a:solidFill>
                <a:srgbClr val="0070C0"/>
              </a:solidFill>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pPr>
              <a:defRPr/>
            </a:pPr>
            <a:fld id="{B3279FF3-F784-44F8-B224-A3424BE95A29}" type="slidenum">
              <a:rPr lang="en-US" smtClean="0">
                <a:solidFill>
                  <a:prstClr val="black">
                    <a:tint val="75000"/>
                  </a:prstClr>
                </a:solidFill>
              </a:rPr>
              <a:pPr>
                <a:defRPr/>
              </a:pPr>
              <a:t>19</a:t>
            </a:fld>
            <a:endParaRPr lang="en-US" dirty="0">
              <a:solidFill>
                <a:prstClr val="black">
                  <a:tint val="75000"/>
                </a:prstClr>
              </a:solidFill>
            </a:endParaRPr>
          </a:p>
        </p:txBody>
      </p:sp>
    </p:spTree>
    <p:extLst>
      <p:ext uri="{BB962C8B-B14F-4D97-AF65-F5344CB8AC3E}">
        <p14:creationId xmlns:p14="http://schemas.microsoft.com/office/powerpoint/2010/main" val="1275253490"/>
      </p:ext>
    </p:extLst>
  </p:cSld>
  <p:clrMapOvr>
    <a:masterClrMapping/>
  </p:clrMapOvr>
  <p:transition>
    <p:fade thruBlk="1"/>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9128" y="1362846"/>
            <a:ext cx="8125744" cy="3364212"/>
          </a:xfrm>
        </p:spPr>
        <p:txBody>
          <a:bodyPr>
            <a:noAutofit/>
          </a:bodyPr>
          <a:lstStyle/>
          <a:p>
            <a:r>
              <a:rPr lang="en-US" sz="2000" dirty="0">
                <a:solidFill>
                  <a:srgbClr val="0070C0"/>
                </a:solidFill>
                <a:latin typeface="Arial" panose="020B0604020202020204" pitchFamily="34" charset="0"/>
                <a:cs typeface="Arial" panose="020B0604020202020204" pitchFamily="34" charset="0"/>
              </a:rPr>
              <a:t>Faculty-Led Programs (Texas to Qatar)</a:t>
            </a:r>
          </a:p>
          <a:p>
            <a:pPr lvl="2"/>
            <a:r>
              <a:rPr lang="en-US" sz="1600" dirty="0">
                <a:latin typeface="Arial" panose="020B0604020202020204" pitchFamily="34" charset="0"/>
                <a:cs typeface="Arial" panose="020B0604020202020204" pitchFamily="34" charset="0"/>
              </a:rPr>
              <a:t>Qatar can serve as host site for various faculty-led programs from the main campus during </a:t>
            </a:r>
            <a:r>
              <a:rPr lang="en-US" sz="1600" dirty="0" err="1">
                <a:latin typeface="Arial" panose="020B0604020202020204" pitchFamily="34" charset="0"/>
                <a:cs typeface="Arial" panose="020B0604020202020204" pitchFamily="34" charset="0"/>
              </a:rPr>
              <a:t>wintermester</a:t>
            </a:r>
            <a:r>
              <a:rPr lang="en-US" sz="1600" dirty="0">
                <a:latin typeface="Arial" panose="020B0604020202020204" pitchFamily="34" charset="0"/>
                <a:cs typeface="Arial" panose="020B0604020202020204" pitchFamily="34" charset="0"/>
              </a:rPr>
              <a:t>, summer, or other specific times of the year</a:t>
            </a:r>
          </a:p>
          <a:p>
            <a:pPr lvl="2"/>
            <a:r>
              <a:rPr lang="en-US" sz="1600" dirty="0">
                <a:latin typeface="Arial" panose="020B0604020202020204" pitchFamily="34" charset="0"/>
                <a:cs typeface="Arial" panose="020B0604020202020204" pitchFamily="34" charset="0"/>
              </a:rPr>
              <a:t>Housing/accommodation provided by TAMUQ</a:t>
            </a:r>
          </a:p>
          <a:p>
            <a:pPr lvl="2"/>
            <a:r>
              <a:rPr lang="en-US" sz="1600" dirty="0">
                <a:latin typeface="Arial" panose="020B0604020202020204" pitchFamily="34" charset="0"/>
                <a:cs typeface="Arial" panose="020B0604020202020204" pitchFamily="34" charset="0"/>
              </a:rPr>
              <a:t>Cultural immersion visits and activities</a:t>
            </a:r>
          </a:p>
          <a:p>
            <a:endParaRPr lang="en-US" sz="2000" dirty="0">
              <a:solidFill>
                <a:srgbClr val="0070C0"/>
              </a:solidFill>
              <a:latin typeface="Arial" panose="020B0604020202020204" pitchFamily="34" charset="0"/>
              <a:cs typeface="Arial" panose="020B0604020202020204" pitchFamily="34" charset="0"/>
            </a:endParaRPr>
          </a:p>
          <a:p>
            <a:r>
              <a:rPr lang="en-US" sz="2000" dirty="0">
                <a:solidFill>
                  <a:srgbClr val="0070C0"/>
                </a:solidFill>
                <a:latin typeface="Arial" panose="020B0604020202020204" pitchFamily="34" charset="0"/>
                <a:cs typeface="Arial" panose="020B0604020202020204" pitchFamily="34" charset="0"/>
              </a:rPr>
              <a:t>Summer Research and Engineering Academies (Texas to Qatar)</a:t>
            </a:r>
          </a:p>
          <a:p>
            <a:pPr lvl="2"/>
            <a:r>
              <a:rPr lang="en-US" sz="1600" dirty="0">
                <a:latin typeface="Arial" panose="020B0604020202020204" pitchFamily="34" charset="0"/>
                <a:cs typeface="Arial" panose="020B0604020202020204" pitchFamily="34" charset="0"/>
              </a:rPr>
              <a:t>8-10 week research program with TAMUQ faculty</a:t>
            </a:r>
          </a:p>
          <a:p>
            <a:pPr lvl="2"/>
            <a:r>
              <a:rPr lang="en-US" sz="1600" dirty="0">
                <a:latin typeface="Arial" panose="020B0604020202020204" pitchFamily="34" charset="0"/>
                <a:cs typeface="Arial" panose="020B0604020202020204" pitchFamily="34" charset="0"/>
              </a:rPr>
              <a:t>Housing/accommodation provided by TAMUQ</a:t>
            </a:r>
          </a:p>
          <a:p>
            <a:pPr lvl="2"/>
            <a:r>
              <a:rPr lang="en-US" sz="1600" dirty="0">
                <a:latin typeface="Arial" panose="020B0604020202020204" pitchFamily="34" charset="0"/>
                <a:cs typeface="Arial" panose="020B0604020202020204" pitchFamily="34" charset="0"/>
              </a:rPr>
              <a:t>Cultural immersion visits and activities</a:t>
            </a:r>
          </a:p>
          <a:p>
            <a:pPr marL="0" indent="0">
              <a:buNone/>
            </a:pPr>
            <a:endParaRPr lang="en-US" sz="2000" dirty="0">
              <a:solidFill>
                <a:srgbClr val="0070C0"/>
              </a:solidFill>
              <a:latin typeface="Arial" panose="020B0604020202020204" pitchFamily="34" charset="0"/>
              <a:cs typeface="Arial" panose="020B0604020202020204" pitchFamily="34" charset="0"/>
            </a:endParaRPr>
          </a:p>
          <a:p>
            <a:r>
              <a:rPr lang="en-US" sz="2000" dirty="0">
                <a:solidFill>
                  <a:srgbClr val="0070C0"/>
                </a:solidFill>
                <a:latin typeface="Arial" panose="020B0604020202020204" pitchFamily="34" charset="0"/>
                <a:cs typeface="Arial" panose="020B0604020202020204" pitchFamily="34" charset="0"/>
              </a:rPr>
              <a:t>Other Short-Term Programs (Texas to Qatar)</a:t>
            </a:r>
          </a:p>
          <a:p>
            <a:pPr lvl="2"/>
            <a:r>
              <a:rPr lang="en-US" sz="1600" dirty="0">
                <a:latin typeface="Arial" panose="020B0604020202020204" pitchFamily="34" charset="0"/>
                <a:cs typeface="Arial" panose="020B0604020202020204" pitchFamily="34" charset="0"/>
              </a:rPr>
              <a:t>1-2 week programs from main campus to Qatar</a:t>
            </a:r>
          </a:p>
          <a:p>
            <a:pPr lvl="2"/>
            <a:r>
              <a:rPr lang="en-US" sz="1600" dirty="0">
                <a:latin typeface="Arial" panose="020B0604020202020204" pitchFamily="34" charset="0"/>
                <a:cs typeface="Arial" panose="020B0604020202020204" pitchFamily="34" charset="0"/>
              </a:rPr>
              <a:t>Housing/accommodation provided by TAMUQ</a:t>
            </a:r>
          </a:p>
          <a:p>
            <a:pPr lvl="2"/>
            <a:r>
              <a:rPr lang="en-US" sz="1600" dirty="0">
                <a:latin typeface="Arial" panose="020B0604020202020204" pitchFamily="34" charset="0"/>
                <a:cs typeface="Arial" panose="020B0604020202020204" pitchFamily="34" charset="0"/>
              </a:rPr>
              <a:t>Cultural immersion visits and activities</a:t>
            </a:r>
            <a:endParaRPr lang="en-US" sz="1800" dirty="0">
              <a:solidFill>
                <a:srgbClr val="0070C0"/>
              </a:solidFill>
              <a:latin typeface="Arial" panose="020B0604020202020204" pitchFamily="34" charset="0"/>
              <a:cs typeface="Arial" panose="020B0604020202020204" pitchFamily="34" charset="0"/>
            </a:endParaRPr>
          </a:p>
          <a:p>
            <a:pPr marL="914377" lvl="2" indent="0">
              <a:buNone/>
            </a:pPr>
            <a:endParaRPr lang="en-US" sz="1600" dirty="0">
              <a:latin typeface="Arial" panose="020B0604020202020204" pitchFamily="34" charset="0"/>
              <a:cs typeface="Arial" panose="020B0604020202020204" pitchFamily="34" charset="0"/>
            </a:endParaRPr>
          </a:p>
          <a:p>
            <a:pPr lvl="2"/>
            <a:endParaRPr lang="en-US" sz="1600" dirty="0">
              <a:latin typeface="Arial" panose="020B0604020202020204" pitchFamily="34" charset="0"/>
              <a:cs typeface="Arial" panose="020B0604020202020204" pitchFamily="34" charset="0"/>
            </a:endParaRPr>
          </a:p>
          <a:p>
            <a:pPr lvl="2"/>
            <a:endParaRPr lang="en-US" sz="1600" dirty="0">
              <a:latin typeface="Arial" panose="020B0604020202020204" pitchFamily="34" charset="0"/>
              <a:cs typeface="Arial" panose="020B0604020202020204" pitchFamily="34" charset="0"/>
            </a:endParaRPr>
          </a:p>
          <a:p>
            <a:pPr marL="1014393" lvl="2" indent="-214313">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p:txBody>
      </p:sp>
      <p:sp>
        <p:nvSpPr>
          <p:cNvPr id="7" name="Content Placeholder 2"/>
          <p:cNvSpPr txBox="1">
            <a:spLocks/>
          </p:cNvSpPr>
          <p:nvPr/>
        </p:nvSpPr>
        <p:spPr bwMode="auto">
          <a:xfrm>
            <a:off x="496439" y="77414"/>
            <a:ext cx="6777466" cy="546555"/>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Autofit/>
          </a:bodyPr>
          <a:lstStyle>
            <a:lvl1pPr marL="342891" indent="-342891"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32" indent="-285744"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2971" indent="-228594"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160"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349"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537"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1200"/>
              </a:spcBef>
              <a:spcAft>
                <a:spcPts val="600"/>
              </a:spcAft>
              <a:buNone/>
            </a:pPr>
            <a:r>
              <a:rPr lang="en-US" sz="2800" b="1" dirty="0">
                <a:solidFill>
                  <a:srgbClr val="FF0000"/>
                </a:solidFill>
                <a:latin typeface="Arial" panose="020B0604020202020204" pitchFamily="34" charset="0"/>
                <a:cs typeface="Arial" panose="020B0604020202020204" pitchFamily="34" charset="0"/>
              </a:rPr>
              <a:t>What programs will we offer to achieve these goals? (cont.)</a:t>
            </a:r>
            <a:endParaRPr lang="en-US" sz="2000" b="1" dirty="0">
              <a:solidFill>
                <a:srgbClr val="0070C0"/>
              </a:solidFill>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pPr>
              <a:defRPr/>
            </a:pPr>
            <a:fld id="{B3279FF3-F784-44F8-B224-A3424BE95A29}" type="slidenum">
              <a:rPr lang="en-US" smtClean="0">
                <a:solidFill>
                  <a:prstClr val="black">
                    <a:tint val="75000"/>
                  </a:prstClr>
                </a:solidFill>
              </a:rPr>
              <a:pPr>
                <a:defRPr/>
              </a:pPr>
              <a:t>20</a:t>
            </a:fld>
            <a:endParaRPr lang="en-US" dirty="0">
              <a:solidFill>
                <a:prstClr val="black">
                  <a:tint val="75000"/>
                </a:prstClr>
              </a:solidFill>
            </a:endParaRPr>
          </a:p>
        </p:txBody>
      </p:sp>
    </p:spTree>
    <p:extLst>
      <p:ext uri="{BB962C8B-B14F-4D97-AF65-F5344CB8AC3E}">
        <p14:creationId xmlns:p14="http://schemas.microsoft.com/office/powerpoint/2010/main" val="1497943742"/>
      </p:ext>
    </p:extLst>
  </p:cSld>
  <p:clrMapOvr>
    <a:masterClrMapping/>
  </p:clrMapOvr>
  <p:transition>
    <p:fade thruBlk="1"/>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txBox="1">
            <a:spLocks/>
          </p:cNvSpPr>
          <p:nvPr/>
        </p:nvSpPr>
        <p:spPr bwMode="auto">
          <a:xfrm>
            <a:off x="2914250" y="2924533"/>
            <a:ext cx="3531373" cy="546555"/>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Autofit/>
          </a:bodyPr>
          <a:lstStyle>
            <a:lvl1pPr marL="342891" indent="-342891"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32" indent="-285744"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2971" indent="-228594"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160"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349" indent="-228594"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537"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1200"/>
              </a:spcBef>
              <a:spcAft>
                <a:spcPts val="600"/>
              </a:spcAft>
              <a:buNone/>
            </a:pPr>
            <a:r>
              <a:rPr lang="en-US" sz="4000" b="1" dirty="0">
                <a:latin typeface="Arial" panose="020B0604020202020204" pitchFamily="34" charset="0"/>
                <a:cs typeface="Arial" panose="020B0604020202020204" pitchFamily="34" charset="0"/>
              </a:rPr>
              <a:t>Thank You</a:t>
            </a:r>
            <a:endParaRPr lang="en-US" sz="4000" b="1" dirty="0">
              <a:solidFill>
                <a:srgbClr val="FF0000"/>
              </a:solidFill>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pPr>
              <a:defRPr/>
            </a:pPr>
            <a:fld id="{B3279FF3-F784-44F8-B224-A3424BE95A29}" type="slidenum">
              <a:rPr lang="en-US" smtClean="0">
                <a:solidFill>
                  <a:prstClr val="black">
                    <a:tint val="75000"/>
                  </a:prstClr>
                </a:solidFill>
              </a:rPr>
              <a:pPr>
                <a:defRPr/>
              </a:pPr>
              <a:t>21</a:t>
            </a:fld>
            <a:endParaRPr lang="en-US" dirty="0">
              <a:solidFill>
                <a:prstClr val="black">
                  <a:tint val="75000"/>
                </a:prstClr>
              </a:solidFill>
            </a:endParaRPr>
          </a:p>
        </p:txBody>
      </p:sp>
    </p:spTree>
    <p:extLst>
      <p:ext uri="{BB962C8B-B14F-4D97-AF65-F5344CB8AC3E}">
        <p14:creationId xmlns:p14="http://schemas.microsoft.com/office/powerpoint/2010/main" val="1678183950"/>
      </p:ext>
    </p:extLst>
  </p:cSld>
  <p:clrMapOvr>
    <a:masterClrMapping/>
  </p:clrMapOvr>
  <p:transition>
    <p:fade thruBlk="1"/>
  </p:transition>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88833</TotalTime>
  <Words>2344</Words>
  <Application>Microsoft Office PowerPoint</Application>
  <PresentationFormat>On-screen Show (4:3)</PresentationFormat>
  <Paragraphs>265</Paragraphs>
  <Slides>21</Slides>
  <Notes>16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ＭＳ Ｐゴシック</vt:lpstr>
      <vt:lpstr>Arial</vt:lpstr>
      <vt:lpstr>Calibri</vt:lpstr>
      <vt:lpstr>Georgia</vt:lpstr>
      <vt:lpstr>Times New Roman</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Raslan, Abir</dc:creator>
  <cp:lastModifiedBy>Trevino, Miguel Angel</cp:lastModifiedBy>
  <cp:revision>843</cp:revision>
  <cp:lastPrinted>2022-03-14T12:01:44Z</cp:lastPrinted>
  <dcterms:created xsi:type="dcterms:W3CDTF">2017-02-05T05:50:49Z</dcterms:created>
  <dcterms:modified xsi:type="dcterms:W3CDTF">2023-07-25T06:23:04Z</dcterms:modified>
</cp:coreProperties>
</file>